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24"/>
  </p:notesMasterIdLst>
  <p:sldIdLst>
    <p:sldId id="257" r:id="rId3"/>
    <p:sldId id="256" r:id="rId4"/>
    <p:sldId id="259" r:id="rId5"/>
    <p:sldId id="258"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D64B8-7CE5-48ED-951C-DA793B35694B}" type="datetimeFigureOut">
              <a:rPr lang="en-IN" smtClean="0"/>
              <a:t>25-02-2024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85441-D068-476F-87AF-1A0B6EA446CB}" type="slidenum">
              <a:rPr lang="en-IN" smtClean="0"/>
              <a:t>‹#›</a:t>
            </a:fld>
            <a:endParaRPr lang="en-IN"/>
          </a:p>
        </p:txBody>
      </p:sp>
    </p:spTree>
    <p:extLst>
      <p:ext uri="{BB962C8B-B14F-4D97-AF65-F5344CB8AC3E}">
        <p14:creationId xmlns:p14="http://schemas.microsoft.com/office/powerpoint/2010/main" val="31842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2EC14C-A548-4C8A-BA86-D3E12FF5D362}" type="datetimeFigureOut">
              <a:rPr lang="en-IN" smtClean="0"/>
              <a:t>25-02-2024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337801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338830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007233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6633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927637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2EC14C-A548-4C8A-BA86-D3E12FF5D362}" type="datetimeFigureOut">
              <a:rPr lang="en-IN" smtClean="0"/>
              <a:t>25-02-2024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553491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2EC14C-A548-4C8A-BA86-D3E12FF5D362}" type="datetimeFigureOut">
              <a:rPr lang="en-IN" smtClean="0"/>
              <a:t>25-02-2024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996835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EC14C-A548-4C8A-BA86-D3E12FF5D362}" type="datetimeFigureOut">
              <a:rPr lang="en-IN" smtClean="0"/>
              <a:t>25-02-2024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35655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EC14C-A548-4C8A-BA86-D3E12FF5D362}" type="datetimeFigureOut">
              <a:rPr lang="en-IN" smtClean="0"/>
              <a:t>25-02-2024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975599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A442-D18E-3CDF-5868-04EF8B240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45CB90-78BE-76FD-046F-E07239D26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4A115E-F407-EFC2-9D50-539C081C851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ABA38F-7B73-4388-9DA1-B044E4E7023F}"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25-02-2024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33F3DAC-9D41-9F20-43FF-B5FC49A43F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6FF1D89-F321-598A-0E3D-D8C5A6EA32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7CEE3-EFB5-4FB3-94AC-68614F57C5C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7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EC14C-A548-4C8A-BA86-D3E12FF5D362}" type="datetimeFigureOut">
              <a:rPr lang="en-IN" smtClean="0"/>
              <a:t>25-02-2024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69062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2EC14C-A548-4C8A-BA86-D3E12FF5D362}" type="datetimeFigureOut">
              <a:rPr lang="en-IN" smtClean="0"/>
              <a:t>25-02-2024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9099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81357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2EC14C-A548-4C8A-BA86-D3E12FF5D362}" type="datetimeFigureOut">
              <a:rPr lang="en-IN" smtClean="0"/>
              <a:t>25-02-2024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81349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2EC14C-A548-4C8A-BA86-D3E12FF5D362}" type="datetimeFigureOut">
              <a:rPr lang="en-IN" smtClean="0"/>
              <a:t>25-02-2024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10276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EC14C-A548-4C8A-BA86-D3E12FF5D362}" type="datetimeFigureOut">
              <a:rPr lang="en-IN" smtClean="0"/>
              <a:t>25-02-2024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183977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818765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EC14C-A548-4C8A-BA86-D3E12FF5D362}" type="datetimeFigureOut">
              <a:rPr lang="en-IN" smtClean="0"/>
              <a:t>25-02-2024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E23B0-A95C-4119-8DA3-6A40F41532EB}" type="slidenum">
              <a:rPr lang="en-IN" smtClean="0"/>
              <a:t>‹#›</a:t>
            </a:fld>
            <a:endParaRPr lang="en-IN"/>
          </a:p>
        </p:txBody>
      </p:sp>
    </p:spTree>
    <p:extLst>
      <p:ext uri="{BB962C8B-B14F-4D97-AF65-F5344CB8AC3E}">
        <p14:creationId xmlns:p14="http://schemas.microsoft.com/office/powerpoint/2010/main" val="276809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C2EC14C-A548-4C8A-BA86-D3E12FF5D362}" type="datetimeFigureOut">
              <a:rPr lang="en-IN" smtClean="0"/>
              <a:t>25-02-2024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86E23B0-A95C-4119-8DA3-6A40F41532EB}" type="slidenum">
              <a:rPr lang="en-IN" smtClean="0"/>
              <a:t>‹#›</a:t>
            </a:fld>
            <a:endParaRPr lang="en-IN"/>
          </a:p>
        </p:txBody>
      </p:sp>
    </p:spTree>
    <p:extLst>
      <p:ext uri="{BB962C8B-B14F-4D97-AF65-F5344CB8AC3E}">
        <p14:creationId xmlns:p14="http://schemas.microsoft.com/office/powerpoint/2010/main" val="21353426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AB9CC-AEB6-030E-E641-F816535D0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6C00AA-86D0-74C1-B1C3-A88668953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6A131B-EA77-C7BB-444B-81219779D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BA38F-7B73-4388-9DA1-B044E4E7023F}" type="datetimeFigureOut">
              <a:rPr lang="en-IN" smtClean="0"/>
              <a:t>25-02-2024</a:t>
            </a:fld>
            <a:endParaRPr lang="en-IN"/>
          </a:p>
        </p:txBody>
      </p:sp>
      <p:sp>
        <p:nvSpPr>
          <p:cNvPr id="5" name="Footer Placeholder 4">
            <a:extLst>
              <a:ext uri="{FF2B5EF4-FFF2-40B4-BE49-F238E27FC236}">
                <a16:creationId xmlns:a16="http://schemas.microsoft.com/office/drawing/2014/main" id="{851FB848-47B2-F2CE-78B6-44BB5C027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A77C24-A9CF-DB18-C41B-9D44348E6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7CEE3-EFB5-4FB3-94AC-68614F57C5CA}" type="slidenum">
              <a:rPr lang="en-IN" smtClean="0"/>
              <a:t>‹#›</a:t>
            </a:fld>
            <a:endParaRPr lang="en-IN"/>
          </a:p>
        </p:txBody>
      </p:sp>
    </p:spTree>
    <p:extLst>
      <p:ext uri="{BB962C8B-B14F-4D97-AF65-F5344CB8AC3E}">
        <p14:creationId xmlns:p14="http://schemas.microsoft.com/office/powerpoint/2010/main" val="111047463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Vert">
          <a:fgClr>
            <a:schemeClr val="accent1"/>
          </a:fgClr>
          <a:bgClr>
            <a:srgbClr val="002060"/>
          </a:bgClr>
        </a:pattFill>
        <a:effectLst/>
      </p:bgPr>
    </p:bg>
    <p:spTree>
      <p:nvGrpSpPr>
        <p:cNvPr id="1" name="">
          <a:extLst>
            <a:ext uri="{FF2B5EF4-FFF2-40B4-BE49-F238E27FC236}">
              <a16:creationId xmlns:a16="http://schemas.microsoft.com/office/drawing/2014/main" id="{0DE385C5-321F-E87F-C4C8-53290C743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C0897-F338-5167-E6C6-E9BF1611ADF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72DABB1-EC30-F6B8-E0B3-6AE28A42CD3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9BD9643-3D47-DA27-14DE-2C3A3C15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5" y="0"/>
            <a:ext cx="12192000" cy="6858000"/>
          </a:xfrm>
          <a:prstGeom prst="rect">
            <a:avLst/>
          </a:prstGeom>
        </p:spPr>
      </p:pic>
      <p:sp>
        <p:nvSpPr>
          <p:cNvPr id="10" name="Rectangle 9">
            <a:extLst>
              <a:ext uri="{FF2B5EF4-FFF2-40B4-BE49-F238E27FC236}">
                <a16:creationId xmlns:a16="http://schemas.microsoft.com/office/drawing/2014/main" id="{DC58A9AC-89DF-E0BE-7514-AB56D5FA9AB3}"/>
              </a:ext>
            </a:extLst>
          </p:cNvPr>
          <p:cNvSpPr/>
          <p:nvPr/>
        </p:nvSpPr>
        <p:spPr>
          <a:xfrm>
            <a:off x="8174181" y="3255962"/>
            <a:ext cx="3371273" cy="34174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dirty="0">
                <a:solidFill>
                  <a:schemeClr val="bg1"/>
                </a:solidFill>
                <a:highlight>
                  <a:srgbClr val="000000"/>
                </a:highlight>
              </a:rPr>
              <a:t>Presented By:</a:t>
            </a:r>
          </a:p>
          <a:p>
            <a:endParaRPr lang="en-US" sz="2000" b="1" dirty="0">
              <a:solidFill>
                <a:schemeClr val="tx2"/>
              </a:solidFill>
              <a:highlight>
                <a:srgbClr val="000000"/>
              </a:highlight>
            </a:endParaRPr>
          </a:p>
          <a:p>
            <a:pPr marL="285750" indent="-285750">
              <a:buFont typeface="Wingdings" panose="05000000000000000000" pitchFamily="2" charset="2"/>
              <a:buChar char="§"/>
            </a:pPr>
            <a:r>
              <a:rPr lang="en-US" b="1" dirty="0">
                <a:highlight>
                  <a:srgbClr val="000000"/>
                </a:highlight>
              </a:rPr>
              <a:t>Sarika Sanjaysingh Rajput</a:t>
            </a:r>
          </a:p>
          <a:p>
            <a:pPr marL="285750" indent="-285750">
              <a:buFont typeface="Wingdings" panose="05000000000000000000" pitchFamily="2" charset="2"/>
              <a:buChar char="§"/>
            </a:pPr>
            <a:r>
              <a:rPr lang="en-US" b="1" dirty="0">
                <a:highlight>
                  <a:srgbClr val="000000"/>
                </a:highlight>
              </a:rPr>
              <a:t>Pooja Raikar</a:t>
            </a:r>
          </a:p>
          <a:p>
            <a:pPr marL="285750" indent="-285750">
              <a:buFont typeface="Wingdings" panose="05000000000000000000" pitchFamily="2" charset="2"/>
              <a:buChar char="§"/>
            </a:pPr>
            <a:r>
              <a:rPr lang="en-US" b="1" dirty="0">
                <a:highlight>
                  <a:srgbClr val="000000"/>
                </a:highlight>
              </a:rPr>
              <a:t>Mohammed Yaseen Siddiqui</a:t>
            </a:r>
          </a:p>
          <a:p>
            <a:pPr marL="285750" indent="-285750">
              <a:buFont typeface="Wingdings" panose="05000000000000000000" pitchFamily="2" charset="2"/>
              <a:buChar char="§"/>
            </a:pPr>
            <a:r>
              <a:rPr lang="en-US" b="1" dirty="0">
                <a:highlight>
                  <a:srgbClr val="000000"/>
                </a:highlight>
              </a:rPr>
              <a:t>Pranali S. Wadibhasme</a:t>
            </a:r>
          </a:p>
          <a:p>
            <a:pPr marL="285750" indent="-285750">
              <a:buFont typeface="Wingdings" panose="05000000000000000000" pitchFamily="2" charset="2"/>
              <a:buChar char="§"/>
            </a:pPr>
            <a:r>
              <a:rPr lang="en-US" b="1" dirty="0">
                <a:highlight>
                  <a:srgbClr val="000000"/>
                </a:highlight>
              </a:rPr>
              <a:t>Praduman Kumar Pandey</a:t>
            </a:r>
          </a:p>
          <a:p>
            <a:pPr marL="285750" indent="-285750">
              <a:buFont typeface="Wingdings" panose="05000000000000000000" pitchFamily="2" charset="2"/>
              <a:buChar char="§"/>
            </a:pPr>
            <a:r>
              <a:rPr lang="en-US" b="1" dirty="0">
                <a:highlight>
                  <a:srgbClr val="000000"/>
                </a:highlight>
              </a:rPr>
              <a:t>Preetham murthy U.C  </a:t>
            </a:r>
          </a:p>
        </p:txBody>
      </p:sp>
    </p:spTree>
    <p:extLst>
      <p:ext uri="{BB962C8B-B14F-4D97-AF65-F5344CB8AC3E}">
        <p14:creationId xmlns:p14="http://schemas.microsoft.com/office/powerpoint/2010/main" val="739097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A79CE5-3396-73E5-0A0E-71B2E20FD464}"/>
              </a:ext>
            </a:extLst>
          </p:cNvPr>
          <p:cNvSpPr txBox="1"/>
          <p:nvPr/>
        </p:nvSpPr>
        <p:spPr>
          <a:xfrm>
            <a:off x="914399" y="1203711"/>
            <a:ext cx="6096000" cy="2031325"/>
          </a:xfrm>
          <a:prstGeom prst="rect">
            <a:avLst/>
          </a:prstGeom>
          <a:noFill/>
        </p:spPr>
        <p:txBody>
          <a:bodyPr wrap="square">
            <a:spAutoFit/>
          </a:bodyPr>
          <a:lstStyle/>
          <a:p>
            <a:r>
              <a:rPr lang="en-US" b="0" i="0" dirty="0">
                <a:solidFill>
                  <a:schemeClr val="tx2"/>
                </a:solidFill>
                <a:effectLst/>
                <a:latin typeface="Söhne"/>
              </a:rPr>
              <a:t>The "Average working years for each Department" refers to the average duration of employment (in years) for employees within each department of an organization. This metric calculates the average length of time that employees have been working in a particular department, providing insights into workforce stability, employee retention, and departmental dynamics.</a:t>
            </a:r>
            <a:endParaRPr lang="en-IN" dirty="0">
              <a:solidFill>
                <a:schemeClr val="tx2"/>
              </a:solidFill>
            </a:endParaRPr>
          </a:p>
        </p:txBody>
      </p:sp>
      <p:sp>
        <p:nvSpPr>
          <p:cNvPr id="5" name="TextBox 4">
            <a:extLst>
              <a:ext uri="{FF2B5EF4-FFF2-40B4-BE49-F238E27FC236}">
                <a16:creationId xmlns:a16="http://schemas.microsoft.com/office/drawing/2014/main" id="{DB11BB22-1B16-82F6-D239-3EB81D949D16}"/>
              </a:ext>
            </a:extLst>
          </p:cNvPr>
          <p:cNvSpPr txBox="1"/>
          <p:nvPr/>
        </p:nvSpPr>
        <p:spPr>
          <a:xfrm>
            <a:off x="914399" y="429552"/>
            <a:ext cx="5865091" cy="369332"/>
          </a:xfrm>
          <a:prstGeom prst="rect">
            <a:avLst/>
          </a:prstGeom>
          <a:noFill/>
        </p:spPr>
        <p:txBody>
          <a:bodyPr wrap="square">
            <a:spAutoFit/>
          </a:bodyPr>
          <a:lstStyle/>
          <a:p>
            <a:r>
              <a:rPr lang="en-IN" b="1" u="sng" dirty="0">
                <a:solidFill>
                  <a:schemeClr val="tx2"/>
                </a:solidFill>
                <a:latin typeface="+mj-lt"/>
              </a:rPr>
              <a:t>Average working years for each Department</a:t>
            </a:r>
          </a:p>
        </p:txBody>
      </p:sp>
      <p:pic>
        <p:nvPicPr>
          <p:cNvPr id="9" name="Picture 8">
            <a:extLst>
              <a:ext uri="{FF2B5EF4-FFF2-40B4-BE49-F238E27FC236}">
                <a16:creationId xmlns:a16="http://schemas.microsoft.com/office/drawing/2014/main" id="{7068C57A-FA9C-D151-4556-688D1AA9BF5C}"/>
              </a:ext>
            </a:extLst>
          </p:cNvPr>
          <p:cNvPicPr>
            <a:picLocks noChangeAspect="1"/>
          </p:cNvPicPr>
          <p:nvPr/>
        </p:nvPicPr>
        <p:blipFill rotWithShape="1">
          <a:blip r:embed="rId2">
            <a:extLst>
              <a:ext uri="{28A0092B-C50C-407E-A947-70E740481C1C}">
                <a14:useLocalDpi xmlns:a14="http://schemas.microsoft.com/office/drawing/2010/main" val="0"/>
              </a:ext>
            </a:extLst>
          </a:blip>
          <a:srcRect l="34243" t="14546" r="19243" b="10573"/>
          <a:stretch/>
        </p:blipFill>
        <p:spPr>
          <a:xfrm>
            <a:off x="1016000" y="3315855"/>
            <a:ext cx="4692073" cy="3278909"/>
          </a:xfrm>
          <a:prstGeom prst="rect">
            <a:avLst/>
          </a:prstGeom>
        </p:spPr>
      </p:pic>
    </p:spTree>
    <p:extLst>
      <p:ext uri="{BB962C8B-B14F-4D97-AF65-F5344CB8AC3E}">
        <p14:creationId xmlns:p14="http://schemas.microsoft.com/office/powerpoint/2010/main" val="271033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4B2DF-8B8A-56C2-48B4-91A8FF6FFA4D}"/>
              </a:ext>
            </a:extLst>
          </p:cNvPr>
          <p:cNvSpPr txBox="1"/>
          <p:nvPr/>
        </p:nvSpPr>
        <p:spPr>
          <a:xfrm>
            <a:off x="886691" y="217115"/>
            <a:ext cx="6096000" cy="461665"/>
          </a:xfrm>
          <a:prstGeom prst="rect">
            <a:avLst/>
          </a:prstGeom>
          <a:noFill/>
        </p:spPr>
        <p:txBody>
          <a:bodyPr wrap="square">
            <a:spAutoFit/>
          </a:bodyPr>
          <a:lstStyle/>
          <a:p>
            <a:r>
              <a:rPr lang="en-US" sz="2400" b="1" u="sng" dirty="0">
                <a:solidFill>
                  <a:schemeClr val="tx2"/>
                </a:solidFill>
              </a:rPr>
              <a:t>Insights</a:t>
            </a:r>
            <a:endParaRPr lang="en-IN" sz="2400" b="1" u="sng" dirty="0">
              <a:solidFill>
                <a:schemeClr val="tx2"/>
              </a:solidFill>
            </a:endParaRPr>
          </a:p>
        </p:txBody>
      </p:sp>
      <p:sp>
        <p:nvSpPr>
          <p:cNvPr id="5" name="TextBox 4">
            <a:extLst>
              <a:ext uri="{FF2B5EF4-FFF2-40B4-BE49-F238E27FC236}">
                <a16:creationId xmlns:a16="http://schemas.microsoft.com/office/drawing/2014/main" id="{DABEA115-CA05-B07B-2969-02B0C9D89B82}"/>
              </a:ext>
            </a:extLst>
          </p:cNvPr>
          <p:cNvSpPr txBox="1"/>
          <p:nvPr/>
        </p:nvSpPr>
        <p:spPr>
          <a:xfrm>
            <a:off x="785091" y="946881"/>
            <a:ext cx="6096000" cy="923330"/>
          </a:xfrm>
          <a:prstGeom prst="rect">
            <a:avLst/>
          </a:prstGeom>
          <a:noFill/>
        </p:spPr>
        <p:txBody>
          <a:bodyPr wrap="square">
            <a:spAutoFit/>
          </a:bodyPr>
          <a:lstStyle/>
          <a:p>
            <a:r>
              <a:rPr lang="en-US" b="0" i="0" dirty="0">
                <a:solidFill>
                  <a:schemeClr val="tx2"/>
                </a:solidFill>
                <a:effectLst/>
                <a:latin typeface="Söhne"/>
              </a:rPr>
              <a:t>A higher average working years for a department generally indicates greater employee retention and stability within that department</a:t>
            </a:r>
            <a:endParaRPr lang="en-IN" dirty="0">
              <a:solidFill>
                <a:schemeClr val="tx2"/>
              </a:solidFill>
            </a:endParaRPr>
          </a:p>
        </p:txBody>
      </p:sp>
      <p:sp>
        <p:nvSpPr>
          <p:cNvPr id="7" name="TextBox 6">
            <a:extLst>
              <a:ext uri="{FF2B5EF4-FFF2-40B4-BE49-F238E27FC236}">
                <a16:creationId xmlns:a16="http://schemas.microsoft.com/office/drawing/2014/main" id="{E94677CB-DEB0-E21D-A5D1-A8B74A7EB7F4}"/>
              </a:ext>
            </a:extLst>
          </p:cNvPr>
          <p:cNvSpPr txBox="1"/>
          <p:nvPr/>
        </p:nvSpPr>
        <p:spPr>
          <a:xfrm>
            <a:off x="785091" y="2239972"/>
            <a:ext cx="6096000" cy="923330"/>
          </a:xfrm>
          <a:prstGeom prst="rect">
            <a:avLst/>
          </a:prstGeom>
          <a:noFill/>
        </p:spPr>
        <p:txBody>
          <a:bodyPr wrap="square">
            <a:spAutoFit/>
          </a:bodyPr>
          <a:lstStyle/>
          <a:p>
            <a:r>
              <a:rPr lang="en-US" b="0" i="0" dirty="0">
                <a:solidFill>
                  <a:schemeClr val="tx2"/>
                </a:solidFill>
                <a:effectLst/>
                <a:latin typeface="Söhne"/>
              </a:rPr>
              <a:t>Variations in the average working years between departments can reveal differences in departmental cultures, management styles, and opportunities for career growth and development.</a:t>
            </a:r>
            <a:endParaRPr lang="en-IN" dirty="0">
              <a:solidFill>
                <a:schemeClr val="tx2"/>
              </a:solidFill>
            </a:endParaRPr>
          </a:p>
        </p:txBody>
      </p:sp>
      <p:sp>
        <p:nvSpPr>
          <p:cNvPr id="9" name="TextBox 8">
            <a:extLst>
              <a:ext uri="{FF2B5EF4-FFF2-40B4-BE49-F238E27FC236}">
                <a16:creationId xmlns:a16="http://schemas.microsoft.com/office/drawing/2014/main" id="{7358E21C-2567-97EC-70E3-F58C22303D4D}"/>
              </a:ext>
            </a:extLst>
          </p:cNvPr>
          <p:cNvSpPr txBox="1"/>
          <p:nvPr/>
        </p:nvSpPr>
        <p:spPr>
          <a:xfrm>
            <a:off x="785091" y="3694699"/>
            <a:ext cx="6096000" cy="646331"/>
          </a:xfrm>
          <a:prstGeom prst="rect">
            <a:avLst/>
          </a:prstGeom>
          <a:noFill/>
        </p:spPr>
        <p:txBody>
          <a:bodyPr wrap="square">
            <a:spAutoFit/>
          </a:bodyPr>
          <a:lstStyle/>
          <a:p>
            <a:r>
              <a:rPr lang="en-US" b="0" i="0" dirty="0">
                <a:solidFill>
                  <a:schemeClr val="tx2"/>
                </a:solidFill>
                <a:effectLst/>
                <a:latin typeface="Söhne"/>
              </a:rPr>
              <a:t>Departments with higher average working years may indicate higher levels of employee satisfaction and engagement.</a:t>
            </a:r>
            <a:endParaRPr lang="en-IN" dirty="0">
              <a:solidFill>
                <a:schemeClr val="tx2"/>
              </a:solidFill>
            </a:endParaRPr>
          </a:p>
        </p:txBody>
      </p:sp>
      <p:sp>
        <p:nvSpPr>
          <p:cNvPr id="11" name="TextBox 10">
            <a:extLst>
              <a:ext uri="{FF2B5EF4-FFF2-40B4-BE49-F238E27FC236}">
                <a16:creationId xmlns:a16="http://schemas.microsoft.com/office/drawing/2014/main" id="{B51F082D-CDD0-7A4C-A957-62453748B13A}"/>
              </a:ext>
            </a:extLst>
          </p:cNvPr>
          <p:cNvSpPr txBox="1"/>
          <p:nvPr/>
        </p:nvSpPr>
        <p:spPr>
          <a:xfrm>
            <a:off x="785091" y="5112481"/>
            <a:ext cx="6096000" cy="923330"/>
          </a:xfrm>
          <a:prstGeom prst="rect">
            <a:avLst/>
          </a:prstGeom>
          <a:noFill/>
        </p:spPr>
        <p:txBody>
          <a:bodyPr wrap="square">
            <a:spAutoFit/>
          </a:bodyPr>
          <a:lstStyle/>
          <a:p>
            <a:r>
              <a:rPr lang="en-US" b="0" i="0" dirty="0">
                <a:solidFill>
                  <a:schemeClr val="tx2"/>
                </a:solidFill>
                <a:effectLst/>
                <a:latin typeface="Söhne"/>
              </a:rPr>
              <a:t>Analyzing the reasons for shorter tenure in these departments can help identify opportunities for improvement in recruitment strategies, employee engagement, and retention efforts</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224352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365423-5DFE-31A3-3A87-3AD66FB27F7C}"/>
              </a:ext>
            </a:extLst>
          </p:cNvPr>
          <p:cNvSpPr txBox="1"/>
          <p:nvPr/>
        </p:nvSpPr>
        <p:spPr>
          <a:xfrm>
            <a:off x="544945" y="277703"/>
            <a:ext cx="6096000" cy="369332"/>
          </a:xfrm>
          <a:prstGeom prst="rect">
            <a:avLst/>
          </a:prstGeom>
          <a:noFill/>
        </p:spPr>
        <p:txBody>
          <a:bodyPr wrap="square">
            <a:spAutoFit/>
          </a:bodyPr>
          <a:lstStyle/>
          <a:p>
            <a:r>
              <a:rPr lang="en-IN" b="1" u="sng" dirty="0">
                <a:solidFill>
                  <a:schemeClr val="tx2"/>
                </a:solidFill>
                <a:latin typeface="+mj-lt"/>
              </a:rPr>
              <a:t>Job Role Vs Work life balance</a:t>
            </a:r>
          </a:p>
        </p:txBody>
      </p:sp>
      <p:sp>
        <p:nvSpPr>
          <p:cNvPr id="6" name="TextBox 5">
            <a:extLst>
              <a:ext uri="{FF2B5EF4-FFF2-40B4-BE49-F238E27FC236}">
                <a16:creationId xmlns:a16="http://schemas.microsoft.com/office/drawing/2014/main" id="{E7DB3010-6165-28B1-454D-99450E49D535}"/>
              </a:ext>
            </a:extLst>
          </p:cNvPr>
          <p:cNvSpPr txBox="1"/>
          <p:nvPr/>
        </p:nvSpPr>
        <p:spPr>
          <a:xfrm>
            <a:off x="609600" y="961071"/>
            <a:ext cx="6096000" cy="1477328"/>
          </a:xfrm>
          <a:prstGeom prst="rect">
            <a:avLst/>
          </a:prstGeom>
          <a:noFill/>
        </p:spPr>
        <p:txBody>
          <a:bodyPr wrap="square">
            <a:spAutoFit/>
          </a:bodyPr>
          <a:lstStyle/>
          <a:p>
            <a:r>
              <a:rPr lang="en-US" b="0" i="0" dirty="0">
                <a:solidFill>
                  <a:schemeClr val="tx2"/>
                </a:solidFill>
                <a:effectLst/>
                <a:latin typeface="Söhne"/>
              </a:rPr>
              <a:t>“Job Role vs. Work-Life Balance" refers to the comparison between the demands and responsibilities associated with a particular job role and the ability of individuals in that role to maintain a healthy balance between their work obligations and personal life.</a:t>
            </a:r>
            <a:endParaRPr lang="en-IN" dirty="0">
              <a:solidFill>
                <a:schemeClr val="tx2"/>
              </a:solidFill>
            </a:endParaRPr>
          </a:p>
        </p:txBody>
      </p:sp>
      <p:pic>
        <p:nvPicPr>
          <p:cNvPr id="10" name="Picture 9">
            <a:extLst>
              <a:ext uri="{FF2B5EF4-FFF2-40B4-BE49-F238E27FC236}">
                <a16:creationId xmlns:a16="http://schemas.microsoft.com/office/drawing/2014/main" id="{561D1F4F-CB22-D9A1-95D9-59992722B074}"/>
              </a:ext>
            </a:extLst>
          </p:cNvPr>
          <p:cNvPicPr>
            <a:picLocks noChangeAspect="1"/>
          </p:cNvPicPr>
          <p:nvPr/>
        </p:nvPicPr>
        <p:blipFill rotWithShape="1">
          <a:blip r:embed="rId2">
            <a:extLst>
              <a:ext uri="{28A0092B-C50C-407E-A947-70E740481C1C}">
                <a14:useLocalDpi xmlns:a14="http://schemas.microsoft.com/office/drawing/2010/main" val="0"/>
              </a:ext>
            </a:extLst>
          </a:blip>
          <a:srcRect l="24167" t="18862" r="51212" b="48552"/>
          <a:stretch/>
        </p:blipFill>
        <p:spPr>
          <a:xfrm>
            <a:off x="822035" y="3131124"/>
            <a:ext cx="4581238" cy="32419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9790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EDE23-B765-3A9F-3FDA-DF03C24CB456}"/>
              </a:ext>
            </a:extLst>
          </p:cNvPr>
          <p:cNvSpPr txBox="1"/>
          <p:nvPr/>
        </p:nvSpPr>
        <p:spPr>
          <a:xfrm>
            <a:off x="618836" y="329678"/>
            <a:ext cx="6096000" cy="461665"/>
          </a:xfrm>
          <a:prstGeom prst="rect">
            <a:avLst/>
          </a:prstGeom>
          <a:noFill/>
        </p:spPr>
        <p:txBody>
          <a:bodyPr wrap="square">
            <a:spAutoFit/>
          </a:bodyPr>
          <a:lstStyle/>
          <a:p>
            <a:r>
              <a:rPr lang="en-US" sz="2400" b="1" u="sng" dirty="0">
                <a:solidFill>
                  <a:schemeClr val="tx2"/>
                </a:solidFill>
              </a:rPr>
              <a:t>Insights</a:t>
            </a:r>
            <a:endParaRPr lang="en-IN" sz="2400" b="1" u="sng" dirty="0">
              <a:solidFill>
                <a:schemeClr val="tx2"/>
              </a:solidFill>
            </a:endParaRPr>
          </a:p>
        </p:txBody>
      </p:sp>
      <p:sp>
        <p:nvSpPr>
          <p:cNvPr id="5" name="TextBox 4">
            <a:extLst>
              <a:ext uri="{FF2B5EF4-FFF2-40B4-BE49-F238E27FC236}">
                <a16:creationId xmlns:a16="http://schemas.microsoft.com/office/drawing/2014/main" id="{5A49D353-D7D9-581D-83FA-E77ADD5C4DA6}"/>
              </a:ext>
            </a:extLst>
          </p:cNvPr>
          <p:cNvSpPr txBox="1"/>
          <p:nvPr/>
        </p:nvSpPr>
        <p:spPr>
          <a:xfrm>
            <a:off x="618836" y="937782"/>
            <a:ext cx="6096000" cy="1323439"/>
          </a:xfrm>
          <a:prstGeom prst="rect">
            <a:avLst/>
          </a:prstGeom>
          <a:noFill/>
        </p:spPr>
        <p:txBody>
          <a:bodyPr wrap="square">
            <a:spAutoFit/>
          </a:bodyPr>
          <a:lstStyle/>
          <a:p>
            <a:r>
              <a:rPr lang="en-US" sz="1600" b="1" i="0" dirty="0">
                <a:solidFill>
                  <a:schemeClr val="tx2"/>
                </a:solidFill>
                <a:effectLst/>
                <a:latin typeface="Söhne"/>
              </a:rPr>
              <a:t>Impact of Job Design</a:t>
            </a:r>
            <a:r>
              <a:rPr lang="en-US" sz="1600" b="0" i="0" dirty="0">
                <a:solidFill>
                  <a:schemeClr val="tx2"/>
                </a:solidFill>
                <a:effectLst/>
                <a:latin typeface="Söhne"/>
              </a:rPr>
              <a:t>: Understanding how different job roles affect work-life balance can help organizations design positions that promote employee well-being. For example, roles with flexible hours, remote work options, and manageable workloads may contribute to better work-life balance for employees.</a:t>
            </a:r>
            <a:endParaRPr lang="en-IN" sz="1600" dirty="0">
              <a:solidFill>
                <a:schemeClr val="tx2"/>
              </a:solidFill>
            </a:endParaRPr>
          </a:p>
        </p:txBody>
      </p:sp>
      <p:sp>
        <p:nvSpPr>
          <p:cNvPr id="7" name="TextBox 6">
            <a:extLst>
              <a:ext uri="{FF2B5EF4-FFF2-40B4-BE49-F238E27FC236}">
                <a16:creationId xmlns:a16="http://schemas.microsoft.com/office/drawing/2014/main" id="{20D70F2F-9D72-D96E-53B5-0D0FCAA49894}"/>
              </a:ext>
            </a:extLst>
          </p:cNvPr>
          <p:cNvSpPr txBox="1"/>
          <p:nvPr/>
        </p:nvSpPr>
        <p:spPr>
          <a:xfrm>
            <a:off x="683491" y="2729591"/>
            <a:ext cx="6096000" cy="1323439"/>
          </a:xfrm>
          <a:prstGeom prst="rect">
            <a:avLst/>
          </a:prstGeom>
          <a:noFill/>
        </p:spPr>
        <p:txBody>
          <a:bodyPr wrap="square">
            <a:spAutoFit/>
          </a:bodyPr>
          <a:lstStyle/>
          <a:p>
            <a:r>
              <a:rPr lang="en-US" sz="1600" b="1" i="0" dirty="0">
                <a:solidFill>
                  <a:schemeClr val="tx2"/>
                </a:solidFill>
                <a:effectLst/>
                <a:latin typeface="Söhne"/>
              </a:rPr>
              <a:t>Costs and Benefits</a:t>
            </a:r>
            <a:r>
              <a:rPr lang="en-US" sz="1600" b="0" i="0" dirty="0">
                <a:solidFill>
                  <a:schemeClr val="tx2"/>
                </a:solidFill>
                <a:effectLst/>
                <a:latin typeface="Söhne"/>
              </a:rPr>
              <a:t>: Balancing work and personal life is not only beneficial for employees' well-being but also for organizational success. Investing in work-life balance initiatives may incur costs upfront, but the long-term benefits in terms of employee retention, productivity, and morale can outweigh these costs.</a:t>
            </a:r>
            <a:endParaRPr lang="en-IN" sz="1600" dirty="0">
              <a:solidFill>
                <a:schemeClr val="tx2"/>
              </a:solidFill>
            </a:endParaRPr>
          </a:p>
        </p:txBody>
      </p:sp>
      <p:sp>
        <p:nvSpPr>
          <p:cNvPr id="9" name="TextBox 8">
            <a:extLst>
              <a:ext uri="{FF2B5EF4-FFF2-40B4-BE49-F238E27FC236}">
                <a16:creationId xmlns:a16="http://schemas.microsoft.com/office/drawing/2014/main" id="{9ABE5902-1131-03CD-9BF7-8358B745C392}"/>
              </a:ext>
            </a:extLst>
          </p:cNvPr>
          <p:cNvSpPr txBox="1"/>
          <p:nvPr/>
        </p:nvSpPr>
        <p:spPr>
          <a:xfrm>
            <a:off x="683491" y="4521400"/>
            <a:ext cx="6096000" cy="1077218"/>
          </a:xfrm>
          <a:prstGeom prst="rect">
            <a:avLst/>
          </a:prstGeom>
          <a:noFill/>
        </p:spPr>
        <p:txBody>
          <a:bodyPr wrap="square">
            <a:spAutoFit/>
          </a:bodyPr>
          <a:lstStyle/>
          <a:p>
            <a:r>
              <a:rPr lang="en-US" sz="1600" dirty="0">
                <a:solidFill>
                  <a:schemeClr val="tx2"/>
                </a:solidFill>
                <a:latin typeface="Söhne"/>
              </a:rPr>
              <a:t>T</a:t>
            </a:r>
            <a:r>
              <a:rPr lang="en-US" sz="1600" b="0" i="0" dirty="0">
                <a:solidFill>
                  <a:schemeClr val="tx2"/>
                </a:solidFill>
                <a:effectLst/>
                <a:latin typeface="Söhne"/>
              </a:rPr>
              <a:t>he relationship between job roles and work-life balance enable organizations to create a supportive work environment that promotes employee satisfaction, well-being, and performance while also meeting business objectives.</a:t>
            </a:r>
            <a:endParaRPr lang="en-IN" sz="1600" dirty="0">
              <a:solidFill>
                <a:schemeClr val="tx2"/>
              </a:solidFill>
            </a:endParaRPr>
          </a:p>
        </p:txBody>
      </p:sp>
    </p:spTree>
    <p:extLst>
      <p:ext uri="{BB962C8B-B14F-4D97-AF65-F5344CB8AC3E}">
        <p14:creationId xmlns:p14="http://schemas.microsoft.com/office/powerpoint/2010/main" val="2546282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1EBCA6-3218-CD6F-1BA6-014715A35795}"/>
              </a:ext>
            </a:extLst>
          </p:cNvPr>
          <p:cNvSpPr txBox="1"/>
          <p:nvPr/>
        </p:nvSpPr>
        <p:spPr>
          <a:xfrm>
            <a:off x="457200" y="836182"/>
            <a:ext cx="6096000" cy="1754326"/>
          </a:xfrm>
          <a:prstGeom prst="rect">
            <a:avLst/>
          </a:prstGeom>
          <a:noFill/>
        </p:spPr>
        <p:txBody>
          <a:bodyPr wrap="square">
            <a:spAutoFit/>
          </a:bodyPr>
          <a:lstStyle/>
          <a:p>
            <a:r>
              <a:rPr lang="en-US" b="0" i="0" dirty="0">
                <a:solidFill>
                  <a:schemeClr val="tx2"/>
                </a:solidFill>
                <a:effectLst/>
                <a:latin typeface="Söhne"/>
              </a:rPr>
              <a:t>The "Attrition rate vs. Years since last promotion relation" refers to examining the correlation or relationship between the attrition rate of employees and the number of years since they last received a promotion within an organization. This analysis aims to understand how the frequency of promotions impacts employee retention.</a:t>
            </a:r>
            <a:endParaRPr lang="en-IN" dirty="0">
              <a:solidFill>
                <a:schemeClr val="tx2"/>
              </a:solidFill>
            </a:endParaRPr>
          </a:p>
        </p:txBody>
      </p:sp>
      <p:sp>
        <p:nvSpPr>
          <p:cNvPr id="5" name="TextBox 4">
            <a:extLst>
              <a:ext uri="{FF2B5EF4-FFF2-40B4-BE49-F238E27FC236}">
                <a16:creationId xmlns:a16="http://schemas.microsoft.com/office/drawing/2014/main" id="{6E725E04-9054-3894-BC41-FB9CB0475918}"/>
              </a:ext>
            </a:extLst>
          </p:cNvPr>
          <p:cNvSpPr txBox="1"/>
          <p:nvPr/>
        </p:nvSpPr>
        <p:spPr>
          <a:xfrm>
            <a:off x="314036" y="161743"/>
            <a:ext cx="6382328" cy="369332"/>
          </a:xfrm>
          <a:prstGeom prst="rect">
            <a:avLst/>
          </a:prstGeom>
          <a:noFill/>
        </p:spPr>
        <p:txBody>
          <a:bodyPr wrap="square">
            <a:spAutoFit/>
          </a:bodyPr>
          <a:lstStyle/>
          <a:p>
            <a:r>
              <a:rPr lang="en-IN" b="1" u="sng" dirty="0">
                <a:solidFill>
                  <a:schemeClr val="tx2"/>
                </a:solidFill>
                <a:latin typeface="+mj-lt"/>
              </a:rPr>
              <a:t>Attrition rate Vs Year since last promotion relation</a:t>
            </a:r>
          </a:p>
        </p:txBody>
      </p:sp>
      <p:pic>
        <p:nvPicPr>
          <p:cNvPr id="6" name="Picture 5">
            <a:extLst>
              <a:ext uri="{FF2B5EF4-FFF2-40B4-BE49-F238E27FC236}">
                <a16:creationId xmlns:a16="http://schemas.microsoft.com/office/drawing/2014/main" id="{1A370A8A-C148-BBBC-6BA1-288C462F49A8}"/>
              </a:ext>
            </a:extLst>
          </p:cNvPr>
          <p:cNvPicPr>
            <a:picLocks noChangeAspect="1"/>
          </p:cNvPicPr>
          <p:nvPr/>
        </p:nvPicPr>
        <p:blipFill rotWithShape="1">
          <a:blip r:embed="rId2">
            <a:extLst>
              <a:ext uri="{28A0092B-C50C-407E-A947-70E740481C1C}">
                <a14:useLocalDpi xmlns:a14="http://schemas.microsoft.com/office/drawing/2010/main" val="0"/>
              </a:ext>
            </a:extLst>
          </a:blip>
          <a:srcRect l="24242" t="16296" r="10454" b="10438"/>
          <a:stretch/>
        </p:blipFill>
        <p:spPr>
          <a:xfrm>
            <a:off x="457200" y="2807852"/>
            <a:ext cx="6096000" cy="36534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07019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3BD342-7D63-5483-EF62-5492537265BC}"/>
              </a:ext>
            </a:extLst>
          </p:cNvPr>
          <p:cNvSpPr txBox="1"/>
          <p:nvPr/>
        </p:nvSpPr>
        <p:spPr>
          <a:xfrm>
            <a:off x="618836" y="1122371"/>
            <a:ext cx="6096000" cy="830997"/>
          </a:xfrm>
          <a:prstGeom prst="rect">
            <a:avLst/>
          </a:prstGeom>
          <a:noFill/>
        </p:spPr>
        <p:txBody>
          <a:bodyPr wrap="square">
            <a:spAutoFit/>
          </a:bodyPr>
          <a:lstStyle/>
          <a:p>
            <a:r>
              <a:rPr lang="en-US" sz="1600" b="0" i="0" dirty="0">
                <a:solidFill>
                  <a:schemeClr val="tx2"/>
                </a:solidFill>
                <a:effectLst/>
                <a:latin typeface="Söhne"/>
              </a:rPr>
              <a:t>Longer intervals since the last promotion may contribute to decreased employee engagement and satisfaction, leading to higher attrition rates. </a:t>
            </a:r>
            <a:endParaRPr lang="en-IN" sz="1600" dirty="0">
              <a:solidFill>
                <a:schemeClr val="tx2"/>
              </a:solidFill>
            </a:endParaRPr>
          </a:p>
        </p:txBody>
      </p:sp>
      <p:sp>
        <p:nvSpPr>
          <p:cNvPr id="4" name="TextBox 3">
            <a:extLst>
              <a:ext uri="{FF2B5EF4-FFF2-40B4-BE49-F238E27FC236}">
                <a16:creationId xmlns:a16="http://schemas.microsoft.com/office/drawing/2014/main" id="{9A07275D-DEDD-AE60-D9DF-6148F51BA61A}"/>
              </a:ext>
            </a:extLst>
          </p:cNvPr>
          <p:cNvSpPr txBox="1"/>
          <p:nvPr/>
        </p:nvSpPr>
        <p:spPr>
          <a:xfrm>
            <a:off x="618836" y="329678"/>
            <a:ext cx="6096000" cy="461665"/>
          </a:xfrm>
          <a:prstGeom prst="rect">
            <a:avLst/>
          </a:prstGeom>
          <a:noFill/>
        </p:spPr>
        <p:txBody>
          <a:bodyPr wrap="square">
            <a:spAutoFit/>
          </a:bodyPr>
          <a:lstStyle/>
          <a:p>
            <a:r>
              <a:rPr lang="en-US" sz="2400" b="1" u="sng" dirty="0">
                <a:solidFill>
                  <a:schemeClr val="tx2"/>
                </a:solidFill>
              </a:rPr>
              <a:t>Insights</a:t>
            </a:r>
            <a:endParaRPr lang="en-IN" sz="2400" b="1" u="sng" dirty="0">
              <a:solidFill>
                <a:schemeClr val="tx2"/>
              </a:solidFill>
            </a:endParaRPr>
          </a:p>
        </p:txBody>
      </p:sp>
      <p:sp>
        <p:nvSpPr>
          <p:cNvPr id="6" name="TextBox 5">
            <a:extLst>
              <a:ext uri="{FF2B5EF4-FFF2-40B4-BE49-F238E27FC236}">
                <a16:creationId xmlns:a16="http://schemas.microsoft.com/office/drawing/2014/main" id="{046B1231-3B26-2451-C849-495AF4CD3B58}"/>
              </a:ext>
            </a:extLst>
          </p:cNvPr>
          <p:cNvSpPr txBox="1"/>
          <p:nvPr/>
        </p:nvSpPr>
        <p:spPr>
          <a:xfrm>
            <a:off x="618836" y="2284396"/>
            <a:ext cx="6096000" cy="830997"/>
          </a:xfrm>
          <a:prstGeom prst="rect">
            <a:avLst/>
          </a:prstGeom>
          <a:noFill/>
        </p:spPr>
        <p:txBody>
          <a:bodyPr wrap="square">
            <a:spAutoFit/>
          </a:bodyPr>
          <a:lstStyle/>
          <a:p>
            <a:r>
              <a:rPr lang="en-US" sz="1600" b="0" i="0" dirty="0">
                <a:solidFill>
                  <a:schemeClr val="tx2"/>
                </a:solidFill>
                <a:effectLst/>
                <a:latin typeface="Söhne"/>
              </a:rPr>
              <a:t>Higher attrition rates among employees who have gone longer periods without a promotion may indicate a correlation between lack of career advancement opportunities and turnover.</a:t>
            </a:r>
            <a:endParaRPr lang="en-IN" sz="1600" dirty="0">
              <a:solidFill>
                <a:schemeClr val="tx2"/>
              </a:solidFill>
            </a:endParaRPr>
          </a:p>
        </p:txBody>
      </p:sp>
      <p:sp>
        <p:nvSpPr>
          <p:cNvPr id="8" name="TextBox 7">
            <a:extLst>
              <a:ext uri="{FF2B5EF4-FFF2-40B4-BE49-F238E27FC236}">
                <a16:creationId xmlns:a16="http://schemas.microsoft.com/office/drawing/2014/main" id="{EB8E0390-C2EC-0BD6-221E-7EFD49DD12EF}"/>
              </a:ext>
            </a:extLst>
          </p:cNvPr>
          <p:cNvSpPr txBox="1"/>
          <p:nvPr/>
        </p:nvSpPr>
        <p:spPr>
          <a:xfrm>
            <a:off x="618836" y="3467632"/>
            <a:ext cx="6096000" cy="584775"/>
          </a:xfrm>
          <a:prstGeom prst="rect">
            <a:avLst/>
          </a:prstGeom>
          <a:noFill/>
        </p:spPr>
        <p:txBody>
          <a:bodyPr wrap="square">
            <a:spAutoFit/>
          </a:bodyPr>
          <a:lstStyle/>
          <a:p>
            <a:r>
              <a:rPr lang="en-US" sz="1600" b="0" i="0" dirty="0">
                <a:solidFill>
                  <a:schemeClr val="tx2"/>
                </a:solidFill>
                <a:effectLst/>
                <a:latin typeface="Söhne"/>
              </a:rPr>
              <a:t>Employees often view promotions as recognition of their contributions and opportunities for career growth</a:t>
            </a:r>
            <a:endParaRPr lang="en-IN" sz="1600" dirty="0">
              <a:solidFill>
                <a:schemeClr val="tx2"/>
              </a:solidFill>
            </a:endParaRPr>
          </a:p>
        </p:txBody>
      </p:sp>
      <p:sp>
        <p:nvSpPr>
          <p:cNvPr id="10" name="TextBox 9">
            <a:extLst>
              <a:ext uri="{FF2B5EF4-FFF2-40B4-BE49-F238E27FC236}">
                <a16:creationId xmlns:a16="http://schemas.microsoft.com/office/drawing/2014/main" id="{6F7CE11D-4FC8-2AC4-FE4E-74D1BF585148}"/>
              </a:ext>
            </a:extLst>
          </p:cNvPr>
          <p:cNvSpPr txBox="1"/>
          <p:nvPr/>
        </p:nvSpPr>
        <p:spPr>
          <a:xfrm>
            <a:off x="618836" y="4627633"/>
            <a:ext cx="6096000" cy="1107996"/>
          </a:xfrm>
          <a:prstGeom prst="rect">
            <a:avLst/>
          </a:prstGeom>
          <a:noFill/>
        </p:spPr>
        <p:txBody>
          <a:bodyPr wrap="square">
            <a:spAutoFit/>
          </a:bodyPr>
          <a:lstStyle/>
          <a:p>
            <a:r>
              <a:rPr lang="en-US" sz="1600" dirty="0">
                <a:solidFill>
                  <a:schemeClr val="tx2"/>
                </a:solidFill>
                <a:latin typeface="Söhne"/>
              </a:rPr>
              <a:t>T</a:t>
            </a:r>
            <a:r>
              <a:rPr lang="en-US" sz="1600" b="0" i="0" dirty="0">
                <a:solidFill>
                  <a:schemeClr val="tx2"/>
                </a:solidFill>
                <a:effectLst/>
                <a:latin typeface="Söhne"/>
              </a:rPr>
              <a:t>he relationship between attrition rate and years since the last promotion provides organizations with actionable insights to optimize their talent management strategies, improve employee engagement and satisfaction, and mitigate the risk of turnover</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263892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A4268-E5AA-0785-5D4B-3F1787216425}"/>
              </a:ext>
            </a:extLst>
          </p:cNvPr>
          <p:cNvPicPr>
            <a:picLocks noChangeAspect="1"/>
          </p:cNvPicPr>
          <p:nvPr/>
        </p:nvPicPr>
        <p:blipFill rotWithShape="1">
          <a:blip r:embed="rId2">
            <a:extLst>
              <a:ext uri="{28A0092B-C50C-407E-A947-70E740481C1C}">
                <a14:useLocalDpi xmlns:a14="http://schemas.microsoft.com/office/drawing/2010/main" val="0"/>
              </a:ext>
            </a:extLst>
          </a:blip>
          <a:srcRect l="1755" t="9024" r="1373" b="26734"/>
          <a:stretch/>
        </p:blipFill>
        <p:spPr>
          <a:xfrm>
            <a:off x="166255" y="1145309"/>
            <a:ext cx="11794835" cy="5518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636AF3F1-EB8C-F3AB-5B2F-D84D02D25295}"/>
              </a:ext>
            </a:extLst>
          </p:cNvPr>
          <p:cNvSpPr txBox="1"/>
          <p:nvPr/>
        </p:nvSpPr>
        <p:spPr>
          <a:xfrm>
            <a:off x="3121892" y="193963"/>
            <a:ext cx="5717309" cy="523220"/>
          </a:xfrm>
          <a:prstGeom prst="rect">
            <a:avLst/>
          </a:prstGeom>
          <a:noFill/>
        </p:spPr>
        <p:txBody>
          <a:bodyPr wrap="square" rtlCol="0">
            <a:spAutoFit/>
          </a:bodyPr>
          <a:lstStyle/>
          <a:p>
            <a:r>
              <a:rPr lang="en-US" sz="2800" b="1" dirty="0">
                <a:solidFill>
                  <a:schemeClr val="tx2"/>
                </a:solidFill>
              </a:rPr>
              <a:t>Excel HR Analytics Dashboard</a:t>
            </a:r>
            <a:endParaRPr lang="en-IN" sz="2800" b="1" dirty="0">
              <a:solidFill>
                <a:schemeClr val="tx2"/>
              </a:solidFill>
            </a:endParaRPr>
          </a:p>
        </p:txBody>
      </p:sp>
    </p:spTree>
    <p:extLst>
      <p:ext uri="{BB962C8B-B14F-4D97-AF65-F5344CB8AC3E}">
        <p14:creationId xmlns:p14="http://schemas.microsoft.com/office/powerpoint/2010/main" val="258165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C468B-350A-0286-DCED-2130BAE4E2BB}"/>
              </a:ext>
            </a:extLst>
          </p:cNvPr>
          <p:cNvPicPr>
            <a:picLocks noChangeAspect="1"/>
          </p:cNvPicPr>
          <p:nvPr/>
        </p:nvPicPr>
        <p:blipFill rotWithShape="1">
          <a:blip r:embed="rId2">
            <a:extLst>
              <a:ext uri="{28A0092B-C50C-407E-A947-70E740481C1C}">
                <a14:useLocalDpi xmlns:a14="http://schemas.microsoft.com/office/drawing/2010/main" val="0"/>
              </a:ext>
            </a:extLst>
          </a:blip>
          <a:srcRect l="12577" t="17913" r="16743" b="10842"/>
          <a:stretch/>
        </p:blipFill>
        <p:spPr>
          <a:xfrm>
            <a:off x="350982" y="1025236"/>
            <a:ext cx="11490036" cy="53478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656170AF-226E-EAB4-13D8-81FEBD12BA87}"/>
              </a:ext>
            </a:extLst>
          </p:cNvPr>
          <p:cNvSpPr txBox="1"/>
          <p:nvPr/>
        </p:nvSpPr>
        <p:spPr>
          <a:xfrm>
            <a:off x="2604654" y="149408"/>
            <a:ext cx="6243782" cy="523220"/>
          </a:xfrm>
          <a:prstGeom prst="rect">
            <a:avLst/>
          </a:prstGeom>
          <a:noFill/>
        </p:spPr>
        <p:txBody>
          <a:bodyPr wrap="square" rtlCol="0">
            <a:spAutoFit/>
          </a:bodyPr>
          <a:lstStyle/>
          <a:p>
            <a:r>
              <a:rPr lang="en-US" sz="2800" b="1" dirty="0">
                <a:solidFill>
                  <a:schemeClr val="tx2"/>
                </a:solidFill>
              </a:rPr>
              <a:t>Power BI HR Analytics Dashboard</a:t>
            </a:r>
            <a:endParaRPr lang="en-IN" sz="2800" b="1" dirty="0">
              <a:solidFill>
                <a:schemeClr val="tx2"/>
              </a:solidFill>
            </a:endParaRPr>
          </a:p>
        </p:txBody>
      </p:sp>
    </p:spTree>
    <p:extLst>
      <p:ext uri="{BB962C8B-B14F-4D97-AF65-F5344CB8AC3E}">
        <p14:creationId xmlns:p14="http://schemas.microsoft.com/office/powerpoint/2010/main" val="274640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7FD06-1519-6071-0113-92D8270B544F}"/>
              </a:ext>
            </a:extLst>
          </p:cNvPr>
          <p:cNvPicPr>
            <a:picLocks noChangeAspect="1"/>
          </p:cNvPicPr>
          <p:nvPr/>
        </p:nvPicPr>
        <p:blipFill rotWithShape="1">
          <a:blip r:embed="rId2">
            <a:extLst>
              <a:ext uri="{28A0092B-C50C-407E-A947-70E740481C1C}">
                <a14:useLocalDpi xmlns:a14="http://schemas.microsoft.com/office/drawing/2010/main" val="0"/>
              </a:ext>
            </a:extLst>
          </a:blip>
          <a:srcRect l="12955" t="17910" r="16743" b="14712"/>
          <a:stretch/>
        </p:blipFill>
        <p:spPr>
          <a:xfrm>
            <a:off x="350982" y="332509"/>
            <a:ext cx="11573163" cy="62807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3936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FBDD42-1B68-4E77-C7E6-F680735CCE2F}"/>
              </a:ext>
            </a:extLst>
          </p:cNvPr>
          <p:cNvSpPr txBox="1"/>
          <p:nvPr/>
        </p:nvSpPr>
        <p:spPr>
          <a:xfrm>
            <a:off x="2683163" y="267855"/>
            <a:ext cx="6091382" cy="461665"/>
          </a:xfrm>
          <a:prstGeom prst="rect">
            <a:avLst/>
          </a:prstGeom>
          <a:noFill/>
        </p:spPr>
        <p:txBody>
          <a:bodyPr wrap="square" rtlCol="0">
            <a:spAutoFit/>
          </a:bodyPr>
          <a:lstStyle/>
          <a:p>
            <a:r>
              <a:rPr lang="en-US" sz="2400" b="1" dirty="0">
                <a:solidFill>
                  <a:schemeClr val="tx2"/>
                </a:solidFill>
              </a:rPr>
              <a:t>Tableau HR Analytics Dashboard</a:t>
            </a:r>
            <a:endParaRPr lang="en-IN" sz="2400" b="1" dirty="0">
              <a:solidFill>
                <a:schemeClr val="tx2"/>
              </a:solidFill>
            </a:endParaRPr>
          </a:p>
        </p:txBody>
      </p:sp>
      <p:pic>
        <p:nvPicPr>
          <p:cNvPr id="6" name="Picture 5">
            <a:extLst>
              <a:ext uri="{FF2B5EF4-FFF2-40B4-BE49-F238E27FC236}">
                <a16:creationId xmlns:a16="http://schemas.microsoft.com/office/drawing/2014/main" id="{5EC6B43A-585F-19A5-2700-8D22C8CE9772}"/>
              </a:ext>
            </a:extLst>
          </p:cNvPr>
          <p:cNvPicPr>
            <a:picLocks noChangeAspect="1"/>
          </p:cNvPicPr>
          <p:nvPr/>
        </p:nvPicPr>
        <p:blipFill rotWithShape="1">
          <a:blip r:embed="rId2">
            <a:extLst>
              <a:ext uri="{28A0092B-C50C-407E-A947-70E740481C1C}">
                <a14:useLocalDpi xmlns:a14="http://schemas.microsoft.com/office/drawing/2010/main" val="0"/>
              </a:ext>
            </a:extLst>
          </a:blip>
          <a:srcRect l="10151" t="1078" r="9697" b="3906"/>
          <a:stretch/>
        </p:blipFill>
        <p:spPr>
          <a:xfrm>
            <a:off x="535709" y="905164"/>
            <a:ext cx="10843491" cy="56849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7106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61ED-5F0C-D2BC-90C6-5E29B8C0B4B5}"/>
              </a:ext>
            </a:extLst>
          </p:cNvPr>
          <p:cNvSpPr>
            <a:spLocks noGrp="1"/>
          </p:cNvSpPr>
          <p:nvPr>
            <p:ph type="ctrTitle"/>
          </p:nvPr>
        </p:nvSpPr>
        <p:spPr>
          <a:xfrm>
            <a:off x="277091" y="240146"/>
            <a:ext cx="3244586" cy="942254"/>
          </a:xfrm>
        </p:spPr>
        <p:txBody>
          <a:bodyPr>
            <a:normAutofit/>
          </a:bodyPr>
          <a:lstStyle/>
          <a:p>
            <a:r>
              <a:rPr lang="en-US" sz="3600" u="sng" dirty="0">
                <a:solidFill>
                  <a:schemeClr val="tx2"/>
                </a:solidFill>
              </a:rPr>
              <a:t>Agenda</a:t>
            </a:r>
            <a:endParaRPr lang="en-IN" sz="3600" u="sng" dirty="0">
              <a:solidFill>
                <a:schemeClr val="tx2"/>
              </a:solidFill>
            </a:endParaRPr>
          </a:p>
        </p:txBody>
      </p:sp>
      <p:sp>
        <p:nvSpPr>
          <p:cNvPr id="7" name="TextBox 6">
            <a:extLst>
              <a:ext uri="{FF2B5EF4-FFF2-40B4-BE49-F238E27FC236}">
                <a16:creationId xmlns:a16="http://schemas.microsoft.com/office/drawing/2014/main" id="{8CC2873A-5C2B-CB6D-E36E-1165A15FE1B6}"/>
              </a:ext>
            </a:extLst>
          </p:cNvPr>
          <p:cNvSpPr txBox="1"/>
          <p:nvPr/>
        </p:nvSpPr>
        <p:spPr>
          <a:xfrm>
            <a:off x="634686" y="1496291"/>
            <a:ext cx="5116945" cy="3970318"/>
          </a:xfrm>
          <a:prstGeom prst="rect">
            <a:avLst/>
          </a:prstGeom>
          <a:noFill/>
        </p:spPr>
        <p:txBody>
          <a:bodyPr wrap="square" rtlCol="0">
            <a:spAutoFit/>
          </a:bodyPr>
          <a:lstStyle/>
          <a:p>
            <a:pPr marL="285750" indent="-285750">
              <a:buFont typeface="Wingdings" panose="05000000000000000000" pitchFamily="2" charset="2"/>
              <a:buChar char="v"/>
            </a:pPr>
            <a:r>
              <a:rPr lang="en-US" sz="2800" dirty="0">
                <a:solidFill>
                  <a:schemeClr val="tx2"/>
                </a:solidFill>
              </a:rPr>
              <a:t>Introduction</a:t>
            </a:r>
          </a:p>
          <a:p>
            <a:endParaRPr lang="en-US" sz="2800" dirty="0">
              <a:solidFill>
                <a:schemeClr val="tx2"/>
              </a:solidFill>
            </a:endParaRPr>
          </a:p>
          <a:p>
            <a:pPr marL="285750" indent="-285750">
              <a:buFont typeface="Wingdings" panose="05000000000000000000" pitchFamily="2" charset="2"/>
              <a:buChar char="v"/>
            </a:pPr>
            <a:r>
              <a:rPr lang="en-US" sz="2800" dirty="0">
                <a:solidFill>
                  <a:schemeClr val="tx2"/>
                </a:solidFill>
              </a:rPr>
              <a:t>KPIs</a:t>
            </a:r>
          </a:p>
          <a:p>
            <a:endParaRPr lang="en-US" sz="2800" dirty="0">
              <a:solidFill>
                <a:schemeClr val="tx2"/>
              </a:solidFill>
            </a:endParaRPr>
          </a:p>
          <a:p>
            <a:pPr marL="285750" indent="-285750">
              <a:buFont typeface="Wingdings" panose="05000000000000000000" pitchFamily="2" charset="2"/>
              <a:buChar char="v"/>
            </a:pPr>
            <a:r>
              <a:rPr lang="en-US" sz="2800" dirty="0">
                <a:solidFill>
                  <a:schemeClr val="tx2"/>
                </a:solidFill>
              </a:rPr>
              <a:t>Insights</a:t>
            </a:r>
          </a:p>
          <a:p>
            <a:endParaRPr lang="en-US" sz="2800" dirty="0">
              <a:solidFill>
                <a:schemeClr val="tx2"/>
              </a:solidFill>
            </a:endParaRPr>
          </a:p>
          <a:p>
            <a:pPr marL="285750" indent="-285750">
              <a:buFont typeface="Wingdings" panose="05000000000000000000" pitchFamily="2" charset="2"/>
              <a:buChar char="v"/>
            </a:pPr>
            <a:r>
              <a:rPr lang="en-US" sz="2800" dirty="0">
                <a:solidFill>
                  <a:schemeClr val="tx2"/>
                </a:solidFill>
              </a:rPr>
              <a:t>Dashboards</a:t>
            </a:r>
          </a:p>
          <a:p>
            <a:endParaRPr lang="en-US" sz="2800" dirty="0">
              <a:solidFill>
                <a:schemeClr val="tx2"/>
              </a:solidFill>
            </a:endParaRPr>
          </a:p>
          <a:p>
            <a:pPr marL="285750" indent="-285750">
              <a:buFont typeface="Wingdings" panose="05000000000000000000" pitchFamily="2" charset="2"/>
              <a:buChar char="v"/>
            </a:pPr>
            <a:r>
              <a:rPr lang="en-US" sz="2800" dirty="0">
                <a:solidFill>
                  <a:schemeClr val="tx2"/>
                </a:solidFill>
              </a:rPr>
              <a:t>Conclusion</a:t>
            </a:r>
            <a:endParaRPr lang="en-IN" sz="2800" dirty="0">
              <a:solidFill>
                <a:schemeClr val="tx2"/>
              </a:solidFill>
            </a:endParaRPr>
          </a:p>
        </p:txBody>
      </p:sp>
    </p:spTree>
    <p:extLst>
      <p:ext uri="{BB962C8B-B14F-4D97-AF65-F5344CB8AC3E}">
        <p14:creationId xmlns:p14="http://schemas.microsoft.com/office/powerpoint/2010/main" val="405133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715F3-E588-176D-A32D-913FEEA297C7}"/>
              </a:ext>
            </a:extLst>
          </p:cNvPr>
          <p:cNvSpPr txBox="1"/>
          <p:nvPr/>
        </p:nvSpPr>
        <p:spPr>
          <a:xfrm>
            <a:off x="886691" y="360218"/>
            <a:ext cx="3445164" cy="584775"/>
          </a:xfrm>
          <a:prstGeom prst="rect">
            <a:avLst/>
          </a:prstGeom>
          <a:noFill/>
        </p:spPr>
        <p:txBody>
          <a:bodyPr wrap="square" rtlCol="0">
            <a:spAutoFit/>
          </a:bodyPr>
          <a:lstStyle/>
          <a:p>
            <a:r>
              <a:rPr lang="en-US" sz="3200" b="1" dirty="0">
                <a:solidFill>
                  <a:schemeClr val="tx2"/>
                </a:solidFill>
              </a:rPr>
              <a:t>conclusion</a:t>
            </a:r>
            <a:endParaRPr lang="en-IN" sz="3200" b="1" dirty="0">
              <a:solidFill>
                <a:schemeClr val="tx2"/>
              </a:solidFill>
            </a:endParaRPr>
          </a:p>
        </p:txBody>
      </p:sp>
      <p:sp>
        <p:nvSpPr>
          <p:cNvPr id="6" name="TextBox 5">
            <a:extLst>
              <a:ext uri="{FF2B5EF4-FFF2-40B4-BE49-F238E27FC236}">
                <a16:creationId xmlns:a16="http://schemas.microsoft.com/office/drawing/2014/main" id="{9498050E-6DDE-2D63-DBDC-B5B3ECFE4FE5}"/>
              </a:ext>
            </a:extLst>
          </p:cNvPr>
          <p:cNvSpPr txBox="1"/>
          <p:nvPr/>
        </p:nvSpPr>
        <p:spPr>
          <a:xfrm>
            <a:off x="960582" y="1085702"/>
            <a:ext cx="6096000" cy="1569660"/>
          </a:xfrm>
          <a:prstGeom prst="rect">
            <a:avLst/>
          </a:prstGeom>
          <a:noFill/>
        </p:spPr>
        <p:txBody>
          <a:bodyPr wrap="square">
            <a:spAutoFit/>
          </a:bodyPr>
          <a:lstStyle/>
          <a:p>
            <a:r>
              <a:rPr lang="en-US" sz="1600" b="0" i="0" dirty="0">
                <a:solidFill>
                  <a:schemeClr val="tx2"/>
                </a:solidFill>
                <a:effectLst/>
                <a:latin typeface="Söhne"/>
              </a:rPr>
              <a:t>"In conclusion, our analysis of attrition rates has provided valuable insights into our organization's workforce dynamics. We've identified several key trends and factors contributing to attrition, including These insights enable us to better understand the drivers of turnover within our organization and formulate targeted strategies to mitigate attrition and improve employee retention.</a:t>
            </a:r>
            <a:endParaRPr lang="en-IN" sz="1600" dirty="0">
              <a:solidFill>
                <a:schemeClr val="tx2"/>
              </a:solidFill>
            </a:endParaRPr>
          </a:p>
        </p:txBody>
      </p:sp>
      <p:sp>
        <p:nvSpPr>
          <p:cNvPr id="8" name="TextBox 7">
            <a:extLst>
              <a:ext uri="{FF2B5EF4-FFF2-40B4-BE49-F238E27FC236}">
                <a16:creationId xmlns:a16="http://schemas.microsoft.com/office/drawing/2014/main" id="{607E91C6-33DD-03E7-9774-06154B662D7F}"/>
              </a:ext>
            </a:extLst>
          </p:cNvPr>
          <p:cNvSpPr txBox="1"/>
          <p:nvPr/>
        </p:nvSpPr>
        <p:spPr>
          <a:xfrm>
            <a:off x="960582" y="3125421"/>
            <a:ext cx="6096000" cy="1077218"/>
          </a:xfrm>
          <a:prstGeom prst="rect">
            <a:avLst/>
          </a:prstGeom>
          <a:noFill/>
        </p:spPr>
        <p:txBody>
          <a:bodyPr wrap="square">
            <a:spAutoFit/>
          </a:bodyPr>
          <a:lstStyle/>
          <a:p>
            <a:r>
              <a:rPr lang="en-US" sz="1600" b="0" i="0" dirty="0">
                <a:solidFill>
                  <a:schemeClr val="tx2"/>
                </a:solidFill>
                <a:effectLst/>
                <a:latin typeface="Söhne"/>
              </a:rPr>
              <a:t>Our commitment to data-driven decision-making empowers us to continuously monitor attrition trends, evaluate the effectiveness of our interventions, and adapt our strategies as needed to retain our top talent and drive organizational success.</a:t>
            </a:r>
            <a:endParaRPr lang="en-IN" sz="1600" dirty="0">
              <a:solidFill>
                <a:schemeClr val="tx2"/>
              </a:solidFill>
            </a:endParaRPr>
          </a:p>
        </p:txBody>
      </p:sp>
    </p:spTree>
    <p:extLst>
      <p:ext uri="{BB962C8B-B14F-4D97-AF65-F5344CB8AC3E}">
        <p14:creationId xmlns:p14="http://schemas.microsoft.com/office/powerpoint/2010/main" val="3099959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71F57-F314-24B7-93C3-E5C0BDE43284}"/>
              </a:ext>
            </a:extLst>
          </p:cNvPr>
          <p:cNvSpPr txBox="1"/>
          <p:nvPr/>
        </p:nvSpPr>
        <p:spPr>
          <a:xfrm>
            <a:off x="3468255" y="2438400"/>
            <a:ext cx="7176654" cy="1200329"/>
          </a:xfrm>
          <a:prstGeom prst="rect">
            <a:avLst/>
          </a:prstGeom>
          <a:noFill/>
        </p:spPr>
        <p:txBody>
          <a:bodyPr wrap="square" rtlCol="0">
            <a:spAutoFit/>
          </a:bodyPr>
          <a:lstStyle/>
          <a:p>
            <a:r>
              <a:rPr lang="en-US" sz="7200" b="1" dirty="0">
                <a:solidFill>
                  <a:schemeClr val="tx2"/>
                </a:solidFill>
              </a:rPr>
              <a:t>Thank You</a:t>
            </a:r>
            <a:endParaRPr lang="en-IN" sz="7200" b="1" dirty="0">
              <a:solidFill>
                <a:schemeClr val="tx2"/>
              </a:solidFill>
            </a:endParaRPr>
          </a:p>
        </p:txBody>
      </p:sp>
    </p:spTree>
    <p:extLst>
      <p:ext uri="{BB962C8B-B14F-4D97-AF65-F5344CB8AC3E}">
        <p14:creationId xmlns:p14="http://schemas.microsoft.com/office/powerpoint/2010/main" val="419518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6BA0DC-217D-6356-57D2-D4ED10B58078}"/>
              </a:ext>
            </a:extLst>
          </p:cNvPr>
          <p:cNvSpPr txBox="1"/>
          <p:nvPr/>
        </p:nvSpPr>
        <p:spPr>
          <a:xfrm>
            <a:off x="748145" y="350983"/>
            <a:ext cx="3029528" cy="584775"/>
          </a:xfrm>
          <a:prstGeom prst="rect">
            <a:avLst/>
          </a:prstGeom>
          <a:noFill/>
        </p:spPr>
        <p:txBody>
          <a:bodyPr wrap="square" rtlCol="0">
            <a:spAutoFit/>
          </a:bodyPr>
          <a:lstStyle/>
          <a:p>
            <a:r>
              <a:rPr lang="en-US" sz="3200" b="1" u="sng" dirty="0">
                <a:solidFill>
                  <a:schemeClr val="tx2"/>
                </a:solidFill>
              </a:rPr>
              <a:t>Introduction</a:t>
            </a:r>
            <a:endParaRPr lang="en-IN" sz="3200" b="1" u="sng" dirty="0">
              <a:solidFill>
                <a:schemeClr val="tx2"/>
              </a:solidFill>
            </a:endParaRPr>
          </a:p>
        </p:txBody>
      </p:sp>
      <p:sp>
        <p:nvSpPr>
          <p:cNvPr id="3" name="Text Placeholder 26">
            <a:extLst>
              <a:ext uri="{FF2B5EF4-FFF2-40B4-BE49-F238E27FC236}">
                <a16:creationId xmlns:a16="http://schemas.microsoft.com/office/drawing/2014/main" id="{DD072B0B-13BD-F05E-443F-A6E19F2701AE}"/>
              </a:ext>
            </a:extLst>
          </p:cNvPr>
          <p:cNvSpPr txBox="1">
            <a:spLocks/>
          </p:cNvSpPr>
          <p:nvPr/>
        </p:nvSpPr>
        <p:spPr>
          <a:xfrm>
            <a:off x="748145" y="1373334"/>
            <a:ext cx="7629236" cy="226291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dirty="0">
                <a:solidFill>
                  <a:schemeClr val="tx2"/>
                </a:solidFill>
              </a:rPr>
              <a:t>HR Analytics dashboard that can help you track and improve your team's performance. It's a web-based tool that lets you access data on various metrics, such as employee engagement, turnover, retention, productivity, and more. You can also customize the dashboard to suit your needs and preferences. </a:t>
            </a:r>
          </a:p>
        </p:txBody>
      </p:sp>
    </p:spTree>
    <p:extLst>
      <p:ext uri="{BB962C8B-B14F-4D97-AF65-F5344CB8AC3E}">
        <p14:creationId xmlns:p14="http://schemas.microsoft.com/office/powerpoint/2010/main" val="280782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2542F-06D1-CF64-6E0E-5C293D4359AC}"/>
              </a:ext>
            </a:extLst>
          </p:cNvPr>
          <p:cNvSpPr txBox="1"/>
          <p:nvPr/>
        </p:nvSpPr>
        <p:spPr>
          <a:xfrm>
            <a:off x="831272" y="1335222"/>
            <a:ext cx="6096000" cy="3416320"/>
          </a:xfrm>
          <a:prstGeom prst="rect">
            <a:avLst/>
          </a:prstGeom>
          <a:noFill/>
        </p:spPr>
        <p:txBody>
          <a:bodyPr wrap="square">
            <a:spAutoFit/>
          </a:bodyPr>
          <a:lstStyle/>
          <a:p>
            <a:pPr marL="342900" indent="-342900">
              <a:buFont typeface="+mj-lt"/>
              <a:buAutoNum type="arabicPeriod"/>
            </a:pPr>
            <a:r>
              <a:rPr lang="en-IN" dirty="0">
                <a:solidFill>
                  <a:schemeClr val="tx2"/>
                </a:solidFill>
                <a:latin typeface="+mj-lt"/>
              </a:rPr>
              <a:t>Average Attrition rate for all Departments</a:t>
            </a:r>
          </a:p>
          <a:p>
            <a:pPr marL="342900" indent="-342900">
              <a:buFont typeface="+mj-lt"/>
              <a:buAutoNum type="arabicPeriod"/>
            </a:pPr>
            <a:endParaRPr lang="en-IN" dirty="0">
              <a:solidFill>
                <a:schemeClr val="tx2"/>
              </a:solidFill>
              <a:latin typeface="+mj-lt"/>
            </a:endParaRPr>
          </a:p>
          <a:p>
            <a:pPr marL="342900" indent="-342900">
              <a:buFont typeface="+mj-lt"/>
              <a:buAutoNum type="arabicPeriod"/>
            </a:pPr>
            <a:r>
              <a:rPr lang="en-IN" dirty="0">
                <a:solidFill>
                  <a:schemeClr val="tx2"/>
                </a:solidFill>
                <a:latin typeface="+mj-lt"/>
              </a:rPr>
              <a:t>Average Hourly rate of Male Research Scientist</a:t>
            </a:r>
          </a:p>
          <a:p>
            <a:pPr marL="342900" indent="-342900">
              <a:buFont typeface="+mj-lt"/>
              <a:buAutoNum type="arabicPeriod"/>
            </a:pPr>
            <a:endParaRPr lang="en-IN" dirty="0">
              <a:solidFill>
                <a:schemeClr val="tx2"/>
              </a:solidFill>
              <a:latin typeface="+mj-lt"/>
            </a:endParaRPr>
          </a:p>
          <a:p>
            <a:pPr marL="342900" indent="-342900">
              <a:buFont typeface="+mj-lt"/>
              <a:buAutoNum type="arabicPeriod"/>
            </a:pPr>
            <a:r>
              <a:rPr lang="en-IN" dirty="0">
                <a:solidFill>
                  <a:schemeClr val="tx2"/>
                </a:solidFill>
                <a:latin typeface="+mj-lt"/>
              </a:rPr>
              <a:t>Attrition rate Vs Monthly income stats</a:t>
            </a:r>
          </a:p>
          <a:p>
            <a:pPr marL="342900" indent="-342900">
              <a:buFont typeface="+mj-lt"/>
              <a:buAutoNum type="arabicPeriod"/>
            </a:pPr>
            <a:endParaRPr lang="en-IN" dirty="0">
              <a:solidFill>
                <a:schemeClr val="tx2"/>
              </a:solidFill>
              <a:latin typeface="+mj-lt"/>
            </a:endParaRPr>
          </a:p>
          <a:p>
            <a:pPr marL="342900" indent="-342900">
              <a:buFont typeface="+mj-lt"/>
              <a:buAutoNum type="arabicPeriod"/>
            </a:pPr>
            <a:r>
              <a:rPr lang="en-IN" dirty="0">
                <a:solidFill>
                  <a:schemeClr val="tx2"/>
                </a:solidFill>
                <a:latin typeface="+mj-lt"/>
              </a:rPr>
              <a:t>Average working years for each Department</a:t>
            </a:r>
          </a:p>
          <a:p>
            <a:pPr marL="342900" indent="-342900">
              <a:buFont typeface="+mj-lt"/>
              <a:buAutoNum type="arabicPeriod"/>
            </a:pPr>
            <a:endParaRPr lang="en-IN" dirty="0">
              <a:solidFill>
                <a:schemeClr val="tx2"/>
              </a:solidFill>
              <a:latin typeface="+mj-lt"/>
            </a:endParaRPr>
          </a:p>
          <a:p>
            <a:pPr marL="342900" indent="-342900">
              <a:buFont typeface="+mj-lt"/>
              <a:buAutoNum type="arabicPeriod"/>
            </a:pPr>
            <a:r>
              <a:rPr lang="en-IN" dirty="0">
                <a:solidFill>
                  <a:schemeClr val="tx2"/>
                </a:solidFill>
                <a:latin typeface="+mj-lt"/>
              </a:rPr>
              <a:t>Job Role Vs Work life balance</a:t>
            </a:r>
          </a:p>
          <a:p>
            <a:pPr marL="342900" indent="-342900">
              <a:buFont typeface="+mj-lt"/>
              <a:buAutoNum type="arabicPeriod"/>
            </a:pPr>
            <a:endParaRPr lang="en-IN" dirty="0">
              <a:solidFill>
                <a:schemeClr val="tx2"/>
              </a:solidFill>
              <a:latin typeface="+mj-lt"/>
            </a:endParaRPr>
          </a:p>
          <a:p>
            <a:pPr marL="342900" indent="-342900">
              <a:buFont typeface="+mj-lt"/>
              <a:buAutoNum type="arabicPeriod"/>
            </a:pPr>
            <a:r>
              <a:rPr lang="en-IN" dirty="0">
                <a:solidFill>
                  <a:schemeClr val="tx2"/>
                </a:solidFill>
                <a:latin typeface="+mj-lt"/>
              </a:rPr>
              <a:t>Attrition rate Vs Year since last promotion relation</a:t>
            </a:r>
          </a:p>
        </p:txBody>
      </p:sp>
      <p:sp>
        <p:nvSpPr>
          <p:cNvPr id="4" name="TextBox 3">
            <a:extLst>
              <a:ext uri="{FF2B5EF4-FFF2-40B4-BE49-F238E27FC236}">
                <a16:creationId xmlns:a16="http://schemas.microsoft.com/office/drawing/2014/main" id="{573BA63B-4685-CE04-C2DD-7B37AB66CECF}"/>
              </a:ext>
            </a:extLst>
          </p:cNvPr>
          <p:cNvSpPr txBox="1"/>
          <p:nvPr/>
        </p:nvSpPr>
        <p:spPr>
          <a:xfrm>
            <a:off x="1043708" y="360218"/>
            <a:ext cx="1828800" cy="584775"/>
          </a:xfrm>
          <a:prstGeom prst="rect">
            <a:avLst/>
          </a:prstGeom>
          <a:noFill/>
        </p:spPr>
        <p:txBody>
          <a:bodyPr wrap="square" rtlCol="0">
            <a:spAutoFit/>
          </a:bodyPr>
          <a:lstStyle/>
          <a:p>
            <a:r>
              <a:rPr lang="en-US" sz="3200" b="1" dirty="0">
                <a:solidFill>
                  <a:schemeClr val="tx2"/>
                </a:solidFill>
              </a:rPr>
              <a:t>KPIs</a:t>
            </a:r>
            <a:endParaRPr lang="en-IN" sz="3200" b="1" dirty="0">
              <a:solidFill>
                <a:schemeClr val="tx2"/>
              </a:solidFill>
            </a:endParaRPr>
          </a:p>
        </p:txBody>
      </p:sp>
    </p:spTree>
    <p:extLst>
      <p:ext uri="{BB962C8B-B14F-4D97-AF65-F5344CB8AC3E}">
        <p14:creationId xmlns:p14="http://schemas.microsoft.com/office/powerpoint/2010/main" val="724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ECE59-2785-36B6-2046-283889D5C85C}"/>
              </a:ext>
            </a:extLst>
          </p:cNvPr>
          <p:cNvSpPr txBox="1"/>
          <p:nvPr/>
        </p:nvSpPr>
        <p:spPr>
          <a:xfrm>
            <a:off x="286327" y="106278"/>
            <a:ext cx="6096000" cy="400110"/>
          </a:xfrm>
          <a:prstGeom prst="rect">
            <a:avLst/>
          </a:prstGeom>
          <a:noFill/>
        </p:spPr>
        <p:txBody>
          <a:bodyPr wrap="square">
            <a:spAutoFit/>
          </a:bodyPr>
          <a:lstStyle/>
          <a:p>
            <a:r>
              <a:rPr lang="en-IN" sz="2000" b="1" u="sng" dirty="0">
                <a:solidFill>
                  <a:schemeClr val="tx2"/>
                </a:solidFill>
                <a:latin typeface="+mj-lt"/>
              </a:rPr>
              <a:t>Average Attrition rate for all Departments</a:t>
            </a:r>
          </a:p>
        </p:txBody>
      </p:sp>
      <p:sp>
        <p:nvSpPr>
          <p:cNvPr id="5" name="TextBox 4">
            <a:extLst>
              <a:ext uri="{FF2B5EF4-FFF2-40B4-BE49-F238E27FC236}">
                <a16:creationId xmlns:a16="http://schemas.microsoft.com/office/drawing/2014/main" id="{7373EE9D-5763-B92C-9EBB-ED847C529982}"/>
              </a:ext>
            </a:extLst>
          </p:cNvPr>
          <p:cNvSpPr txBox="1"/>
          <p:nvPr/>
        </p:nvSpPr>
        <p:spPr>
          <a:xfrm>
            <a:off x="369454" y="1067045"/>
            <a:ext cx="6096000" cy="1477328"/>
          </a:xfrm>
          <a:prstGeom prst="rect">
            <a:avLst/>
          </a:prstGeom>
          <a:noFill/>
        </p:spPr>
        <p:txBody>
          <a:bodyPr wrap="square">
            <a:spAutoFit/>
          </a:bodyPr>
          <a:lstStyle/>
          <a:p>
            <a:r>
              <a:rPr lang="en-US" b="0" i="0" dirty="0">
                <a:solidFill>
                  <a:schemeClr val="tx2"/>
                </a:solidFill>
                <a:effectLst/>
                <a:latin typeface="Söhne"/>
              </a:rPr>
              <a:t>This metric provides a comprehensive view of the turnover or departure of employees from various departments within the organization. It essentially indicates the average rate at which employees are leaving their jobs across the entire company, taking into account differences among departments</a:t>
            </a:r>
            <a:r>
              <a:rPr lang="en-US" b="0" i="0" dirty="0">
                <a:solidFill>
                  <a:srgbClr val="0D0D0D"/>
                </a:solidFill>
                <a:effectLst/>
                <a:latin typeface="Söhne"/>
              </a:rPr>
              <a:t>.</a:t>
            </a:r>
            <a:endParaRPr lang="en-IN" dirty="0"/>
          </a:p>
        </p:txBody>
      </p:sp>
      <p:pic>
        <p:nvPicPr>
          <p:cNvPr id="7" name="Picture 6">
            <a:extLst>
              <a:ext uri="{FF2B5EF4-FFF2-40B4-BE49-F238E27FC236}">
                <a16:creationId xmlns:a16="http://schemas.microsoft.com/office/drawing/2014/main" id="{88486E29-3B0D-4D72-DEBC-5D0F34314DC8}"/>
              </a:ext>
            </a:extLst>
          </p:cNvPr>
          <p:cNvPicPr>
            <a:picLocks noChangeAspect="1"/>
          </p:cNvPicPr>
          <p:nvPr/>
        </p:nvPicPr>
        <p:blipFill rotWithShape="1">
          <a:blip r:embed="rId2">
            <a:extLst>
              <a:ext uri="{28A0092B-C50C-407E-A947-70E740481C1C}">
                <a14:useLocalDpi xmlns:a14="http://schemas.microsoft.com/office/drawing/2010/main" val="0"/>
              </a:ext>
            </a:extLst>
          </a:blip>
          <a:srcRect l="45549" t="33255" r="32020" b="28049"/>
          <a:stretch/>
        </p:blipFill>
        <p:spPr>
          <a:xfrm>
            <a:off x="701961" y="3311482"/>
            <a:ext cx="3860802" cy="3089317"/>
          </a:xfrm>
          <a:prstGeom prst="rect">
            <a:avLst/>
          </a:prstGeom>
        </p:spPr>
      </p:pic>
      <p:pic>
        <p:nvPicPr>
          <p:cNvPr id="13" name="Picture 12">
            <a:extLst>
              <a:ext uri="{FF2B5EF4-FFF2-40B4-BE49-F238E27FC236}">
                <a16:creationId xmlns:a16="http://schemas.microsoft.com/office/drawing/2014/main" id="{D8FA77AF-4A13-C3CE-BB37-0FB6C11BC44B}"/>
              </a:ext>
            </a:extLst>
          </p:cNvPr>
          <p:cNvPicPr>
            <a:picLocks noChangeAspect="1"/>
          </p:cNvPicPr>
          <p:nvPr/>
        </p:nvPicPr>
        <p:blipFill rotWithShape="1">
          <a:blip r:embed="rId3">
            <a:extLst>
              <a:ext uri="{28A0092B-C50C-407E-A947-70E740481C1C}">
                <a14:useLocalDpi xmlns:a14="http://schemas.microsoft.com/office/drawing/2010/main" val="0"/>
              </a:ext>
            </a:extLst>
          </a:blip>
          <a:srcRect l="17459" t="30437" r="43881" b="32660"/>
          <a:stretch/>
        </p:blipFill>
        <p:spPr>
          <a:xfrm>
            <a:off x="5624945" y="3311482"/>
            <a:ext cx="4581237" cy="30893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5497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9E4B3-537B-E155-F663-4A344B77CC6A}"/>
              </a:ext>
            </a:extLst>
          </p:cNvPr>
          <p:cNvSpPr txBox="1"/>
          <p:nvPr/>
        </p:nvSpPr>
        <p:spPr>
          <a:xfrm>
            <a:off x="526473" y="1085471"/>
            <a:ext cx="6096000" cy="1077218"/>
          </a:xfrm>
          <a:prstGeom prst="rect">
            <a:avLst/>
          </a:prstGeom>
          <a:noFill/>
        </p:spPr>
        <p:txBody>
          <a:bodyPr wrap="square">
            <a:spAutoFit/>
          </a:bodyPr>
          <a:lstStyle/>
          <a:p>
            <a:r>
              <a:rPr lang="en-US" sz="1600" dirty="0">
                <a:solidFill>
                  <a:schemeClr val="tx2"/>
                </a:solidFill>
                <a:latin typeface="Söhne"/>
              </a:rPr>
              <a:t>T</a:t>
            </a:r>
            <a:r>
              <a:rPr lang="en-US" sz="1600" b="0" i="0" dirty="0">
                <a:solidFill>
                  <a:schemeClr val="tx2"/>
                </a:solidFill>
                <a:effectLst/>
                <a:latin typeface="Söhne"/>
              </a:rPr>
              <a:t>he attrition rate for each department individually and identify which departments have higher-than-average attrition rates. </a:t>
            </a:r>
            <a:r>
              <a:rPr lang="en-US" sz="1600" dirty="0">
                <a:solidFill>
                  <a:schemeClr val="tx2"/>
                </a:solidFill>
                <a:latin typeface="Söhne"/>
              </a:rPr>
              <a:t>Research and Development </a:t>
            </a:r>
            <a:r>
              <a:rPr lang="en-US" sz="1600" b="0" i="0" dirty="0">
                <a:solidFill>
                  <a:schemeClr val="tx2"/>
                </a:solidFill>
                <a:effectLst/>
                <a:latin typeface="Söhne"/>
              </a:rPr>
              <a:t>can help pinpoint areas of concern that may require further investigation.</a:t>
            </a:r>
            <a:endParaRPr lang="en-IN" sz="1600" dirty="0">
              <a:solidFill>
                <a:schemeClr val="tx2"/>
              </a:solidFill>
            </a:endParaRPr>
          </a:p>
        </p:txBody>
      </p:sp>
      <p:sp>
        <p:nvSpPr>
          <p:cNvPr id="3" name="TextBox 2">
            <a:extLst>
              <a:ext uri="{FF2B5EF4-FFF2-40B4-BE49-F238E27FC236}">
                <a16:creationId xmlns:a16="http://schemas.microsoft.com/office/drawing/2014/main" id="{DC52EFA4-382A-B875-80D8-DBA97ACF62E1}"/>
              </a:ext>
            </a:extLst>
          </p:cNvPr>
          <p:cNvSpPr txBox="1"/>
          <p:nvPr/>
        </p:nvSpPr>
        <p:spPr>
          <a:xfrm>
            <a:off x="526473" y="3850452"/>
            <a:ext cx="6096000" cy="830997"/>
          </a:xfrm>
          <a:prstGeom prst="rect">
            <a:avLst/>
          </a:prstGeom>
          <a:noFill/>
        </p:spPr>
        <p:txBody>
          <a:bodyPr wrap="square">
            <a:spAutoFit/>
          </a:bodyPr>
          <a:lstStyle/>
          <a:p>
            <a:r>
              <a:rPr lang="en-US" sz="1600" b="0" i="0" dirty="0">
                <a:solidFill>
                  <a:schemeClr val="tx2"/>
                </a:solidFill>
                <a:effectLst/>
                <a:latin typeface="Söhne"/>
              </a:rPr>
              <a:t>Common factors contributing to attrition include poor management, lack of growth opportunities, low morale, inadequate compensation, and poor work-life balance.</a:t>
            </a:r>
            <a:endParaRPr lang="en-IN" sz="1600" dirty="0">
              <a:solidFill>
                <a:schemeClr val="tx2"/>
              </a:solidFill>
            </a:endParaRPr>
          </a:p>
        </p:txBody>
      </p:sp>
      <p:sp>
        <p:nvSpPr>
          <p:cNvPr id="5" name="TextBox 4">
            <a:extLst>
              <a:ext uri="{FF2B5EF4-FFF2-40B4-BE49-F238E27FC236}">
                <a16:creationId xmlns:a16="http://schemas.microsoft.com/office/drawing/2014/main" id="{8C13A0F1-5539-CD7E-3D7A-1827924FE680}"/>
              </a:ext>
            </a:extLst>
          </p:cNvPr>
          <p:cNvSpPr txBox="1"/>
          <p:nvPr/>
        </p:nvSpPr>
        <p:spPr>
          <a:xfrm>
            <a:off x="526473" y="2513151"/>
            <a:ext cx="6096000" cy="830997"/>
          </a:xfrm>
          <a:prstGeom prst="rect">
            <a:avLst/>
          </a:prstGeom>
          <a:noFill/>
        </p:spPr>
        <p:txBody>
          <a:bodyPr wrap="square">
            <a:spAutoFit/>
          </a:bodyPr>
          <a:lstStyle/>
          <a:p>
            <a:r>
              <a:rPr lang="en-US" sz="1600" b="0" i="0" dirty="0">
                <a:solidFill>
                  <a:schemeClr val="tx2"/>
                </a:solidFill>
                <a:effectLst/>
                <a:latin typeface="Söhne"/>
              </a:rPr>
              <a:t>Conduct exit interviews with departing employees to gather insights into their reasons for leaving. Analyze this feedback to identify common themes and areas for improvement.</a:t>
            </a:r>
            <a:endParaRPr lang="en-IN" sz="1600" dirty="0">
              <a:solidFill>
                <a:schemeClr val="tx2"/>
              </a:solidFill>
            </a:endParaRPr>
          </a:p>
        </p:txBody>
      </p:sp>
      <p:sp>
        <p:nvSpPr>
          <p:cNvPr id="6" name="TextBox 5">
            <a:extLst>
              <a:ext uri="{FF2B5EF4-FFF2-40B4-BE49-F238E27FC236}">
                <a16:creationId xmlns:a16="http://schemas.microsoft.com/office/drawing/2014/main" id="{375922D6-C4B8-5ED8-0003-7254E40DC8FB}"/>
              </a:ext>
            </a:extLst>
          </p:cNvPr>
          <p:cNvSpPr txBox="1"/>
          <p:nvPr/>
        </p:nvSpPr>
        <p:spPr>
          <a:xfrm>
            <a:off x="526473" y="370653"/>
            <a:ext cx="2798618" cy="461665"/>
          </a:xfrm>
          <a:prstGeom prst="rect">
            <a:avLst/>
          </a:prstGeom>
          <a:noFill/>
        </p:spPr>
        <p:txBody>
          <a:bodyPr wrap="square" rtlCol="0">
            <a:spAutoFit/>
          </a:bodyPr>
          <a:lstStyle/>
          <a:p>
            <a:r>
              <a:rPr lang="en-US" sz="2400" b="1" u="sng" dirty="0">
                <a:solidFill>
                  <a:schemeClr val="tx2"/>
                </a:solidFill>
              </a:rPr>
              <a:t>Insights</a:t>
            </a:r>
            <a:endParaRPr lang="en-IN" sz="2400" b="1" u="sng" dirty="0">
              <a:solidFill>
                <a:schemeClr val="tx2"/>
              </a:solidFill>
            </a:endParaRPr>
          </a:p>
        </p:txBody>
      </p:sp>
      <p:sp>
        <p:nvSpPr>
          <p:cNvPr id="8" name="TextBox 7">
            <a:extLst>
              <a:ext uri="{FF2B5EF4-FFF2-40B4-BE49-F238E27FC236}">
                <a16:creationId xmlns:a16="http://schemas.microsoft.com/office/drawing/2014/main" id="{DF070D57-5B92-850C-68DA-2AD58CBCF23D}"/>
              </a:ext>
            </a:extLst>
          </p:cNvPr>
          <p:cNvSpPr txBox="1"/>
          <p:nvPr/>
        </p:nvSpPr>
        <p:spPr>
          <a:xfrm>
            <a:off x="526473" y="5187754"/>
            <a:ext cx="6096000" cy="584775"/>
          </a:xfrm>
          <a:prstGeom prst="rect">
            <a:avLst/>
          </a:prstGeom>
          <a:noFill/>
        </p:spPr>
        <p:txBody>
          <a:bodyPr wrap="square">
            <a:spAutoFit/>
          </a:bodyPr>
          <a:lstStyle/>
          <a:p>
            <a:r>
              <a:rPr lang="en-US" sz="1600" b="0" i="0" dirty="0">
                <a:solidFill>
                  <a:schemeClr val="tx2"/>
                </a:solidFill>
                <a:effectLst/>
                <a:latin typeface="Söhne"/>
              </a:rPr>
              <a:t>Conduct surveys or interviews with current and former employees to gather feedback on their experiences within the organization. </a:t>
            </a:r>
            <a:endParaRPr lang="en-IN" sz="1600" dirty="0">
              <a:solidFill>
                <a:schemeClr val="tx2"/>
              </a:solidFill>
            </a:endParaRPr>
          </a:p>
        </p:txBody>
      </p:sp>
    </p:spTree>
    <p:extLst>
      <p:ext uri="{BB962C8B-B14F-4D97-AF65-F5344CB8AC3E}">
        <p14:creationId xmlns:p14="http://schemas.microsoft.com/office/powerpoint/2010/main" val="100383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7CDFF-C458-962A-9785-75822B7A40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B53E8D-FF14-5305-35C0-8E234FE86D37}"/>
              </a:ext>
            </a:extLst>
          </p:cNvPr>
          <p:cNvSpPr txBox="1"/>
          <p:nvPr/>
        </p:nvSpPr>
        <p:spPr>
          <a:xfrm>
            <a:off x="415637" y="124752"/>
            <a:ext cx="6096000" cy="369332"/>
          </a:xfrm>
          <a:prstGeom prst="rect">
            <a:avLst/>
          </a:prstGeom>
          <a:noFill/>
        </p:spPr>
        <p:txBody>
          <a:bodyPr wrap="square">
            <a:spAutoFit/>
          </a:bodyPr>
          <a:lstStyle/>
          <a:p>
            <a:r>
              <a:rPr lang="en-IN" b="1" u="sng" dirty="0">
                <a:solidFill>
                  <a:schemeClr val="tx2"/>
                </a:solidFill>
                <a:latin typeface="+mj-lt"/>
              </a:rPr>
              <a:t>Average Hourly rate of Male Research Scientist</a:t>
            </a:r>
          </a:p>
        </p:txBody>
      </p:sp>
      <p:sp>
        <p:nvSpPr>
          <p:cNvPr id="6" name="TextBox 5">
            <a:extLst>
              <a:ext uri="{FF2B5EF4-FFF2-40B4-BE49-F238E27FC236}">
                <a16:creationId xmlns:a16="http://schemas.microsoft.com/office/drawing/2014/main" id="{FF8EA2CB-563B-E9A5-9C28-1A7F0B78B0AA}"/>
              </a:ext>
            </a:extLst>
          </p:cNvPr>
          <p:cNvSpPr txBox="1"/>
          <p:nvPr/>
        </p:nvSpPr>
        <p:spPr>
          <a:xfrm>
            <a:off x="415637" y="882318"/>
            <a:ext cx="6096000" cy="1477328"/>
          </a:xfrm>
          <a:prstGeom prst="rect">
            <a:avLst/>
          </a:prstGeom>
          <a:noFill/>
        </p:spPr>
        <p:txBody>
          <a:bodyPr wrap="square">
            <a:spAutoFit/>
          </a:bodyPr>
          <a:lstStyle/>
          <a:p>
            <a:r>
              <a:rPr lang="en-US" b="0" i="0" dirty="0">
                <a:solidFill>
                  <a:schemeClr val="tx2"/>
                </a:solidFill>
                <a:effectLst/>
                <a:latin typeface="Söhne"/>
              </a:rPr>
              <a:t>The "Average Hourly Rate of Male Research Scientist" simply refers to the average amount of money earned per hour by men working in the role of a research scientist. This metric helps understand the typical hourly wages for male professionals in this specific occupation.</a:t>
            </a:r>
            <a:endParaRPr lang="en-IN" dirty="0">
              <a:solidFill>
                <a:schemeClr val="tx2"/>
              </a:solidFill>
            </a:endParaRPr>
          </a:p>
        </p:txBody>
      </p:sp>
      <p:pic>
        <p:nvPicPr>
          <p:cNvPr id="8" name="Picture 7">
            <a:extLst>
              <a:ext uri="{FF2B5EF4-FFF2-40B4-BE49-F238E27FC236}">
                <a16:creationId xmlns:a16="http://schemas.microsoft.com/office/drawing/2014/main" id="{02918900-E489-3991-A2B6-B8360032A5F8}"/>
              </a:ext>
            </a:extLst>
          </p:cNvPr>
          <p:cNvPicPr>
            <a:picLocks noChangeAspect="1"/>
          </p:cNvPicPr>
          <p:nvPr/>
        </p:nvPicPr>
        <p:blipFill rotWithShape="1">
          <a:blip r:embed="rId2">
            <a:extLst>
              <a:ext uri="{28A0092B-C50C-407E-A947-70E740481C1C}">
                <a14:useLocalDpi xmlns:a14="http://schemas.microsoft.com/office/drawing/2010/main" val="0"/>
              </a:ext>
            </a:extLst>
          </a:blip>
          <a:srcRect l="23788" t="16970" r="54015" b="67676"/>
          <a:stretch/>
        </p:blipFill>
        <p:spPr>
          <a:xfrm>
            <a:off x="591128" y="2826327"/>
            <a:ext cx="3676072" cy="27848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 name="Picture 9">
            <a:extLst>
              <a:ext uri="{FF2B5EF4-FFF2-40B4-BE49-F238E27FC236}">
                <a16:creationId xmlns:a16="http://schemas.microsoft.com/office/drawing/2014/main" id="{33153D5A-24BA-C2AB-3969-CAD343FCE5DA}"/>
              </a:ext>
            </a:extLst>
          </p:cNvPr>
          <p:cNvPicPr>
            <a:picLocks noChangeAspect="1"/>
          </p:cNvPicPr>
          <p:nvPr/>
        </p:nvPicPr>
        <p:blipFill rotWithShape="1">
          <a:blip r:embed="rId3">
            <a:extLst>
              <a:ext uri="{28A0092B-C50C-407E-A947-70E740481C1C}">
                <a14:useLocalDpi xmlns:a14="http://schemas.microsoft.com/office/drawing/2010/main" val="0"/>
              </a:ext>
            </a:extLst>
          </a:blip>
          <a:srcRect l="17045" t="19932" r="39015" b="38317"/>
          <a:stretch/>
        </p:blipFill>
        <p:spPr>
          <a:xfrm>
            <a:off x="4895272" y="2747880"/>
            <a:ext cx="5357091" cy="28632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049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384F6-A1B6-E1AE-9553-32DC516BCC6D}"/>
              </a:ext>
            </a:extLst>
          </p:cNvPr>
          <p:cNvSpPr txBox="1"/>
          <p:nvPr/>
        </p:nvSpPr>
        <p:spPr>
          <a:xfrm>
            <a:off x="461817" y="143224"/>
            <a:ext cx="6096000" cy="369332"/>
          </a:xfrm>
          <a:prstGeom prst="rect">
            <a:avLst/>
          </a:prstGeom>
          <a:noFill/>
        </p:spPr>
        <p:txBody>
          <a:bodyPr wrap="square">
            <a:spAutoFit/>
          </a:bodyPr>
          <a:lstStyle/>
          <a:p>
            <a:r>
              <a:rPr lang="en-IN" b="1" u="sng" dirty="0">
                <a:solidFill>
                  <a:schemeClr val="tx2"/>
                </a:solidFill>
                <a:latin typeface="+mj-lt"/>
              </a:rPr>
              <a:t>Attrition rate Vs Monthly income stats</a:t>
            </a:r>
          </a:p>
        </p:txBody>
      </p:sp>
      <p:sp>
        <p:nvSpPr>
          <p:cNvPr id="5" name="TextBox 4">
            <a:extLst>
              <a:ext uri="{FF2B5EF4-FFF2-40B4-BE49-F238E27FC236}">
                <a16:creationId xmlns:a16="http://schemas.microsoft.com/office/drawing/2014/main" id="{08BA7103-E13D-1242-CB9D-468125BC833A}"/>
              </a:ext>
            </a:extLst>
          </p:cNvPr>
          <p:cNvSpPr txBox="1"/>
          <p:nvPr/>
        </p:nvSpPr>
        <p:spPr>
          <a:xfrm>
            <a:off x="461817" y="817710"/>
            <a:ext cx="6096000" cy="1754326"/>
          </a:xfrm>
          <a:prstGeom prst="rect">
            <a:avLst/>
          </a:prstGeom>
          <a:noFill/>
        </p:spPr>
        <p:txBody>
          <a:bodyPr wrap="square">
            <a:spAutoFit/>
          </a:bodyPr>
          <a:lstStyle/>
          <a:p>
            <a:r>
              <a:rPr lang="en-US" b="0" i="0" dirty="0">
                <a:solidFill>
                  <a:schemeClr val="tx2"/>
                </a:solidFill>
                <a:effectLst/>
                <a:latin typeface="Söhne"/>
              </a:rPr>
              <a:t>"Attrition rate vs. monthly income stats" refers to comparing data on employee turnover or attrition rates with statistics related to monthly income. This analysis aims to explore potential relationships or correlations between the rate at which employees leave an organization (attrition rate) and their monthly income.</a:t>
            </a:r>
            <a:endParaRPr lang="en-IN" dirty="0">
              <a:solidFill>
                <a:schemeClr val="tx2"/>
              </a:solidFill>
            </a:endParaRPr>
          </a:p>
        </p:txBody>
      </p:sp>
      <p:pic>
        <p:nvPicPr>
          <p:cNvPr id="7" name="Picture 6">
            <a:extLst>
              <a:ext uri="{FF2B5EF4-FFF2-40B4-BE49-F238E27FC236}">
                <a16:creationId xmlns:a16="http://schemas.microsoft.com/office/drawing/2014/main" id="{64089032-B789-AB54-7AE7-13D6B861B6E9}"/>
              </a:ext>
            </a:extLst>
          </p:cNvPr>
          <p:cNvPicPr>
            <a:picLocks noChangeAspect="1"/>
          </p:cNvPicPr>
          <p:nvPr/>
        </p:nvPicPr>
        <p:blipFill rotWithShape="1">
          <a:blip r:embed="rId2">
            <a:extLst>
              <a:ext uri="{28A0092B-C50C-407E-A947-70E740481C1C}">
                <a14:useLocalDpi xmlns:a14="http://schemas.microsoft.com/office/drawing/2010/main" val="0"/>
              </a:ext>
            </a:extLst>
          </a:blip>
          <a:srcRect l="24780" t="62495" r="51554" b="11924"/>
          <a:stretch/>
        </p:blipFill>
        <p:spPr>
          <a:xfrm>
            <a:off x="554182" y="3173128"/>
            <a:ext cx="4507345" cy="2359453"/>
          </a:xfrm>
          <a:prstGeom prst="rect">
            <a:avLst/>
          </a:prstGeom>
        </p:spPr>
      </p:pic>
      <p:pic>
        <p:nvPicPr>
          <p:cNvPr id="9" name="Picture 8">
            <a:extLst>
              <a:ext uri="{FF2B5EF4-FFF2-40B4-BE49-F238E27FC236}">
                <a16:creationId xmlns:a16="http://schemas.microsoft.com/office/drawing/2014/main" id="{519CCA14-F9F4-9A5D-E2A9-A2DD12FEE728}"/>
              </a:ext>
            </a:extLst>
          </p:cNvPr>
          <p:cNvPicPr>
            <a:picLocks noChangeAspect="1"/>
          </p:cNvPicPr>
          <p:nvPr/>
        </p:nvPicPr>
        <p:blipFill rotWithShape="1">
          <a:blip r:embed="rId3">
            <a:extLst>
              <a:ext uri="{28A0092B-C50C-407E-A947-70E740481C1C}">
                <a14:useLocalDpi xmlns:a14="http://schemas.microsoft.com/office/drawing/2010/main" val="0"/>
              </a:ext>
            </a:extLst>
          </a:blip>
          <a:srcRect l="24244" t="19326" r="61134" b="52593"/>
          <a:stretch/>
        </p:blipFill>
        <p:spPr>
          <a:xfrm>
            <a:off x="5846619" y="3181211"/>
            <a:ext cx="3084945" cy="23594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096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C9F983-770A-17BC-EF58-ADE1C176C72D}"/>
              </a:ext>
            </a:extLst>
          </p:cNvPr>
          <p:cNvSpPr txBox="1"/>
          <p:nvPr/>
        </p:nvSpPr>
        <p:spPr>
          <a:xfrm>
            <a:off x="849745" y="327952"/>
            <a:ext cx="6096000" cy="461665"/>
          </a:xfrm>
          <a:prstGeom prst="rect">
            <a:avLst/>
          </a:prstGeom>
          <a:noFill/>
        </p:spPr>
        <p:txBody>
          <a:bodyPr wrap="square">
            <a:spAutoFit/>
          </a:bodyPr>
          <a:lstStyle/>
          <a:p>
            <a:r>
              <a:rPr lang="en-US" sz="2400" b="1" u="sng" dirty="0">
                <a:solidFill>
                  <a:schemeClr val="tx2"/>
                </a:solidFill>
              </a:rPr>
              <a:t>Insights</a:t>
            </a:r>
            <a:endParaRPr lang="en-IN" sz="2400" b="1" u="sng" dirty="0">
              <a:solidFill>
                <a:schemeClr val="tx2"/>
              </a:solidFill>
            </a:endParaRPr>
          </a:p>
        </p:txBody>
      </p:sp>
      <p:sp>
        <p:nvSpPr>
          <p:cNvPr id="5" name="TextBox 4">
            <a:extLst>
              <a:ext uri="{FF2B5EF4-FFF2-40B4-BE49-F238E27FC236}">
                <a16:creationId xmlns:a16="http://schemas.microsoft.com/office/drawing/2014/main" id="{84DB526B-8F38-F37B-0181-95EA5D863E3E}"/>
              </a:ext>
            </a:extLst>
          </p:cNvPr>
          <p:cNvSpPr txBox="1"/>
          <p:nvPr/>
        </p:nvSpPr>
        <p:spPr>
          <a:xfrm>
            <a:off x="757381" y="1140844"/>
            <a:ext cx="6096000" cy="861774"/>
          </a:xfrm>
          <a:prstGeom prst="rect">
            <a:avLst/>
          </a:prstGeom>
          <a:noFill/>
        </p:spPr>
        <p:txBody>
          <a:bodyPr wrap="square">
            <a:spAutoFit/>
          </a:bodyPr>
          <a:lstStyle/>
          <a:p>
            <a:r>
              <a:rPr lang="en-US" sz="1600" b="1" i="0" dirty="0">
                <a:solidFill>
                  <a:schemeClr val="tx2"/>
                </a:solidFill>
                <a:effectLst/>
                <a:latin typeface="Söhne"/>
              </a:rPr>
              <a:t>Correlation between Income and Attrition</a:t>
            </a:r>
            <a:r>
              <a:rPr lang="en-US" sz="1600" b="0" i="0" dirty="0">
                <a:solidFill>
                  <a:schemeClr val="tx2"/>
                </a:solidFill>
                <a:effectLst/>
                <a:latin typeface="Söhne"/>
              </a:rPr>
              <a:t>: Determine if there's a correlation between employees' monthly income levels and their likelihood of leaving the organization</a:t>
            </a:r>
            <a:r>
              <a:rPr lang="en-US" b="0" i="0" dirty="0">
                <a:solidFill>
                  <a:srgbClr val="0D0D0D"/>
                </a:solidFill>
                <a:effectLst/>
                <a:latin typeface="Söhne"/>
              </a:rPr>
              <a:t>.</a:t>
            </a:r>
            <a:endParaRPr lang="en-IN" dirty="0"/>
          </a:p>
        </p:txBody>
      </p:sp>
      <p:sp>
        <p:nvSpPr>
          <p:cNvPr id="7" name="TextBox 6">
            <a:extLst>
              <a:ext uri="{FF2B5EF4-FFF2-40B4-BE49-F238E27FC236}">
                <a16:creationId xmlns:a16="http://schemas.microsoft.com/office/drawing/2014/main" id="{CA7330FE-DEBE-CD16-D4CD-14943F439948}"/>
              </a:ext>
            </a:extLst>
          </p:cNvPr>
          <p:cNvSpPr txBox="1"/>
          <p:nvPr/>
        </p:nvSpPr>
        <p:spPr>
          <a:xfrm>
            <a:off x="757381" y="2352417"/>
            <a:ext cx="6096000" cy="830997"/>
          </a:xfrm>
          <a:prstGeom prst="rect">
            <a:avLst/>
          </a:prstGeom>
          <a:noFill/>
        </p:spPr>
        <p:txBody>
          <a:bodyPr wrap="square">
            <a:spAutoFit/>
          </a:bodyPr>
          <a:lstStyle/>
          <a:p>
            <a:r>
              <a:rPr lang="en-US" sz="1600" b="1" i="0" dirty="0">
                <a:solidFill>
                  <a:schemeClr val="tx2"/>
                </a:solidFill>
                <a:effectLst/>
                <a:latin typeface="Söhne"/>
              </a:rPr>
              <a:t>Identifying Income-Attrition Patterns: </a:t>
            </a:r>
            <a:r>
              <a:rPr lang="en-US" sz="1600" b="0" i="0" dirty="0">
                <a:solidFill>
                  <a:schemeClr val="tx2"/>
                </a:solidFill>
                <a:effectLst/>
                <a:latin typeface="Söhne"/>
              </a:rPr>
              <a:t>Look for patterns or trends in attrition rates based on income levels. For instance, certain income brackets might consistently exhibit higher or lower turnover rates. </a:t>
            </a:r>
            <a:endParaRPr lang="en-IN" sz="1600" dirty="0">
              <a:solidFill>
                <a:schemeClr val="tx2"/>
              </a:solidFill>
            </a:endParaRPr>
          </a:p>
        </p:txBody>
      </p:sp>
      <p:sp>
        <p:nvSpPr>
          <p:cNvPr id="9" name="TextBox 8">
            <a:extLst>
              <a:ext uri="{FF2B5EF4-FFF2-40B4-BE49-F238E27FC236}">
                <a16:creationId xmlns:a16="http://schemas.microsoft.com/office/drawing/2014/main" id="{63C276BB-BC54-8FFA-66DD-D8EBCF339F0C}"/>
              </a:ext>
            </a:extLst>
          </p:cNvPr>
          <p:cNvSpPr txBox="1"/>
          <p:nvPr/>
        </p:nvSpPr>
        <p:spPr>
          <a:xfrm>
            <a:off x="757381" y="3874946"/>
            <a:ext cx="6096000" cy="1323439"/>
          </a:xfrm>
          <a:prstGeom prst="rect">
            <a:avLst/>
          </a:prstGeom>
          <a:noFill/>
        </p:spPr>
        <p:txBody>
          <a:bodyPr wrap="square">
            <a:spAutoFit/>
          </a:bodyPr>
          <a:lstStyle/>
          <a:p>
            <a:r>
              <a:rPr lang="en-US" sz="1600" b="1" i="0" dirty="0">
                <a:solidFill>
                  <a:schemeClr val="tx2"/>
                </a:solidFill>
                <a:effectLst/>
                <a:latin typeface="Söhne"/>
              </a:rPr>
              <a:t>Addressing Income Disparities</a:t>
            </a:r>
            <a:r>
              <a:rPr lang="en-US" sz="1600" b="0" i="0" dirty="0">
                <a:solidFill>
                  <a:schemeClr val="tx2"/>
                </a:solidFill>
                <a:effectLst/>
                <a:latin typeface="Söhne"/>
              </a:rPr>
              <a:t>: Identify any disparities in income levels among employees and assess their impact on attrition rates. If certain groups with lower incomes are experiencing higher turnover, it may indicate issues related to pay equity, perceived value, or career advancement opportunities.</a:t>
            </a:r>
            <a:endParaRPr lang="en-IN" sz="1600" dirty="0">
              <a:solidFill>
                <a:schemeClr val="tx2"/>
              </a:solidFill>
            </a:endParaRPr>
          </a:p>
        </p:txBody>
      </p:sp>
    </p:spTree>
    <p:extLst>
      <p:ext uri="{BB962C8B-B14F-4D97-AF65-F5344CB8AC3E}">
        <p14:creationId xmlns:p14="http://schemas.microsoft.com/office/powerpoint/2010/main" val="3573843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194</TotalTime>
  <Words>1101</Words>
  <Application>Microsoft Office PowerPoint</Application>
  <PresentationFormat>Widescreen</PresentationFormat>
  <Paragraphs>74</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Bookman Old Style</vt:lpstr>
      <vt:lpstr>Calibri</vt:lpstr>
      <vt:lpstr>Calibri Light</vt:lpstr>
      <vt:lpstr>Rockwell</vt:lpstr>
      <vt:lpstr>Söhne</vt:lpstr>
      <vt:lpstr>Wingdings</vt:lpstr>
      <vt:lpstr>Damask</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Raikar</dc:creator>
  <cp:lastModifiedBy>Pooja Raikar</cp:lastModifiedBy>
  <cp:revision>1</cp:revision>
  <dcterms:created xsi:type="dcterms:W3CDTF">2024-02-25T10:35:41Z</dcterms:created>
  <dcterms:modified xsi:type="dcterms:W3CDTF">2024-02-25T13:49:42Z</dcterms:modified>
</cp:coreProperties>
</file>